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8" r:id="rId3"/>
    <p:sldId id="272" r:id="rId4"/>
    <p:sldId id="275" r:id="rId5"/>
    <p:sldId id="274" r:id="rId6"/>
    <p:sldId id="257" r:id="rId7"/>
    <p:sldId id="273" r:id="rId8"/>
    <p:sldId id="365" r:id="rId9"/>
    <p:sldId id="260" r:id="rId10"/>
    <p:sldId id="259" r:id="rId11"/>
    <p:sldId id="366" r:id="rId12"/>
    <p:sldId id="369" r:id="rId13"/>
    <p:sldId id="263" r:id="rId14"/>
    <p:sldId id="282" r:id="rId15"/>
    <p:sldId id="283" r:id="rId16"/>
    <p:sldId id="367" r:id="rId17"/>
    <p:sldId id="285" r:id="rId18"/>
    <p:sldId id="286" r:id="rId19"/>
    <p:sldId id="287" r:id="rId20"/>
    <p:sldId id="288" r:id="rId21"/>
    <p:sldId id="289" r:id="rId22"/>
    <p:sldId id="291" r:id="rId23"/>
    <p:sldId id="292" r:id="rId24"/>
    <p:sldId id="293" r:id="rId25"/>
    <p:sldId id="280" r:id="rId26"/>
    <p:sldId id="281" r:id="rId27"/>
    <p:sldId id="368" r:id="rId28"/>
    <p:sldId id="4555" r:id="rId29"/>
    <p:sldId id="270" r:id="rId30"/>
  </p:sldIdLst>
  <p:sldSz cx="18288000" cy="10287000"/>
  <p:notesSz cx="6858000" cy="9144000"/>
  <p:embeddedFontLst>
    <p:embeddedFont>
      <p:font typeface="Abadi" panose="020B0604020104020204" pitchFamily="34" charset="0"/>
      <p:regular r:id="rId31"/>
    </p:embeddedFont>
    <p:embeddedFont>
      <p:font typeface="Arial Black" panose="020B0A04020102020204" pitchFamily="34" charset="0"/>
      <p:bold r:id="rId32"/>
    </p:embeddedFont>
    <p:embeddedFont>
      <p:font typeface="Berlin Sans FB" panose="020E0602020502020306" pitchFamily="34" charset="0"/>
      <p:regular r:id="rId33"/>
      <p:bold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Glacial Indifference" panose="020B0604020202020204" charset="0"/>
      <p:regular r:id="rId47"/>
    </p:embeddedFont>
    <p:embeddedFont>
      <p:font typeface="Glacial Indifference Bold" panose="020B0604020202020204" charset="0"/>
      <p:regular r:id="rId48"/>
    </p:embeddedFont>
    <p:embeddedFont>
      <p:font typeface="Malgun Gothic" panose="020B0503020000020004" pitchFamily="34" charset="-127"/>
      <p:regular r:id="rId49"/>
      <p:bold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5299" y="509276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fontAlgn="base"/>
            <a:r>
              <a:rPr lang="en-US" altLang="ko-KR" sz="6000" strike="noStrike" noProof="1"/>
              <a:t>Click to edit Master text styles</a:t>
            </a:r>
            <a:endParaRPr lang="en-US" altLang="ko-KR" strike="noStrike" noProof="1"/>
          </a:p>
        </p:txBody>
      </p:sp>
    </p:spTree>
    <p:extLst>
      <p:ext uri="{BB962C8B-B14F-4D97-AF65-F5344CB8AC3E}">
        <p14:creationId xmlns:p14="http://schemas.microsoft.com/office/powerpoint/2010/main" val="243279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10" Type="http://schemas.openxmlformats.org/officeDocument/2006/relationships/image" Target="../media/image1.png"/><Relationship Id="rId4" Type="http://schemas.openxmlformats.org/officeDocument/2006/relationships/image" Target="../media/image55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3.png"/><Relationship Id="rId7" Type="http://schemas.openxmlformats.org/officeDocument/2006/relationships/image" Target="../media/image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12" Type="http://schemas.openxmlformats.org/officeDocument/2006/relationships/image" Target="../media/image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4.png"/><Relationship Id="rId5" Type="http://schemas.openxmlformats.org/officeDocument/2006/relationships/image" Target="../media/image81.svg"/><Relationship Id="rId10" Type="http://schemas.openxmlformats.org/officeDocument/2006/relationships/image" Target="../media/image3.png"/><Relationship Id="rId4" Type="http://schemas.openxmlformats.org/officeDocument/2006/relationships/image" Target="../media/image80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1.png"/><Relationship Id="rId2" Type="http://schemas.openxmlformats.org/officeDocument/2006/relationships/image" Target="../media/image1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2674242" y="4156594"/>
            <a:ext cx="12939515" cy="37630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444486" y="3460090"/>
            <a:ext cx="1129031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PENGANTAR JITUPASNA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(PENGKAJIAN KEBUTUHAN PASCABENCANA)</a:t>
            </a:r>
            <a:endParaRPr lang="en-US" sz="480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021110" y="6384759"/>
            <a:ext cx="723537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 err="1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Disampaikan</a:t>
            </a:r>
            <a:r>
              <a:rPr lang="en-US" sz="3200" dirty="0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 pada:</a:t>
            </a:r>
          </a:p>
          <a:p>
            <a:pPr algn="ctr"/>
            <a:r>
              <a:rPr lang="en-US" sz="3200" dirty="0" err="1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Bimbingan</a:t>
            </a:r>
            <a:r>
              <a:rPr lang="en-US" sz="3200" dirty="0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 Teknis </a:t>
            </a:r>
            <a:r>
              <a:rPr lang="en-US" sz="3200" dirty="0" err="1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Jitupasna</a:t>
            </a:r>
            <a:r>
              <a:rPr lang="en-US" sz="3200" dirty="0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200" dirty="0" err="1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Kab</a:t>
            </a:r>
            <a:r>
              <a:rPr lang="en-US" sz="3200" dirty="0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. Demak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4394F90-6DED-F281-6F11-154B63C6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44367"/>
            <a:ext cx="2133601" cy="2133601"/>
          </a:xfrm>
          <a:prstGeom prst="rect">
            <a:avLst/>
          </a:prstGeom>
        </p:spPr>
      </p:pic>
      <p:pic>
        <p:nvPicPr>
          <p:cNvPr id="32" name="object 4">
            <a:extLst>
              <a:ext uri="{FF2B5EF4-FFF2-40B4-BE49-F238E27FC236}">
                <a16:creationId xmlns:a16="http://schemas.microsoft.com/office/drawing/2014/main" id="{61EBD9CE-2AAA-1DC5-DDDB-6EFF3B1B37B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3400" y="1790700"/>
            <a:ext cx="6168579" cy="81770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90C6491-191A-C51B-4D3A-1CB8958F071E}"/>
              </a:ext>
            </a:extLst>
          </p:cNvPr>
          <p:cNvGrpSpPr/>
          <p:nvPr/>
        </p:nvGrpSpPr>
        <p:grpSpPr>
          <a:xfrm>
            <a:off x="11734800" y="319222"/>
            <a:ext cx="5867400" cy="799384"/>
            <a:chOff x="11734800" y="319222"/>
            <a:chExt cx="5867400" cy="799384"/>
          </a:xfrm>
        </p:grpSpPr>
        <p:pic>
          <p:nvPicPr>
            <p:cNvPr id="33" name="Google Shape;101;p14">
              <a:extLst>
                <a:ext uri="{FF2B5EF4-FFF2-40B4-BE49-F238E27FC236}">
                  <a16:creationId xmlns:a16="http://schemas.microsoft.com/office/drawing/2014/main" id="{502B38D0-528E-D2DA-0C7F-3279B323EED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2;p14">
              <a:extLst>
                <a:ext uri="{FF2B5EF4-FFF2-40B4-BE49-F238E27FC236}">
                  <a16:creationId xmlns:a16="http://schemas.microsoft.com/office/drawing/2014/main" id="{811312C7-4FB0-C14A-B57B-057497AD74C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E29419-EC34-CBB8-8535-92D4FE6F14CD}"/>
              </a:ext>
            </a:extLst>
          </p:cNvPr>
          <p:cNvCxnSpPr/>
          <p:nvPr/>
        </p:nvCxnSpPr>
        <p:spPr>
          <a:xfrm>
            <a:off x="1600200" y="5879239"/>
            <a:ext cx="800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8">
            <a:extLst>
              <a:ext uri="{FF2B5EF4-FFF2-40B4-BE49-F238E27FC236}">
                <a16:creationId xmlns:a16="http://schemas.microsoft.com/office/drawing/2014/main" id="{2B4AF6EB-1CAA-29D7-D43C-A4E55DD1B7A3}"/>
              </a:ext>
            </a:extLst>
          </p:cNvPr>
          <p:cNvSpPr txBox="1"/>
          <p:nvPr/>
        </p:nvSpPr>
        <p:spPr>
          <a:xfrm>
            <a:off x="2674242" y="8877300"/>
            <a:ext cx="597988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Demak, 19 </a:t>
            </a:r>
            <a:r>
              <a:rPr lang="en-US" sz="2800" dirty="0" err="1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Februari</a:t>
            </a:r>
            <a:r>
              <a:rPr lang="en-US" sz="2800" dirty="0">
                <a:latin typeface="Abadi" panose="020B0604020104020204" pitchFamily="34" charset="0"/>
                <a:ea typeface="Glacial Indifference Bold"/>
                <a:cs typeface="Glacial Indifference Bold"/>
                <a:sym typeface="Glacial Indifference Bold"/>
              </a:rPr>
              <a:t>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324" y="4066699"/>
            <a:ext cx="3416618" cy="936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8098" marR="7620" indent="-1905" algn="ctr">
              <a:lnSpc>
                <a:spcPts val="2310"/>
              </a:lnSpc>
              <a:spcBef>
                <a:spcPts val="405"/>
              </a:spcBef>
            </a:pPr>
            <a:r>
              <a:rPr sz="2100" b="1" spc="-8" dirty="0">
                <a:latin typeface="Calibri"/>
                <a:cs typeface="Calibri"/>
              </a:rPr>
              <a:t>Metodologi </a:t>
            </a:r>
            <a:r>
              <a:rPr sz="2100" b="1" spc="-15" dirty="0">
                <a:latin typeface="Calibri"/>
                <a:cs typeface="Calibri"/>
              </a:rPr>
              <a:t>pertama </a:t>
            </a:r>
            <a:r>
              <a:rPr sz="2100" b="1" spc="-8" dirty="0">
                <a:latin typeface="Calibri"/>
                <a:cs typeface="Calibri"/>
              </a:rPr>
              <a:t> dikembangkan</a:t>
            </a:r>
            <a:r>
              <a:rPr sz="2100" b="1" spc="-9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pada</a:t>
            </a:r>
            <a:r>
              <a:rPr sz="2100" b="1" spc="-68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1970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oleh </a:t>
            </a:r>
            <a:r>
              <a:rPr sz="2100" b="1" spc="-450" dirty="0">
                <a:latin typeface="Calibri"/>
                <a:cs typeface="Calibri"/>
              </a:rPr>
              <a:t> </a:t>
            </a:r>
            <a:r>
              <a:rPr sz="2100" b="1" spc="-23" dirty="0">
                <a:latin typeface="Calibri"/>
                <a:cs typeface="Calibri"/>
              </a:rPr>
              <a:t>ECLAC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1" y="3771900"/>
            <a:ext cx="243839" cy="2438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1869" y="3771900"/>
            <a:ext cx="247650" cy="2438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" y="4975860"/>
            <a:ext cx="243840" cy="2438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19150" y="5326380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256540" h="256539">
                <a:moveTo>
                  <a:pt x="128270" y="0"/>
                </a:moveTo>
                <a:lnTo>
                  <a:pt x="78341" y="10076"/>
                </a:lnTo>
                <a:lnTo>
                  <a:pt x="37569" y="37560"/>
                </a:lnTo>
                <a:lnTo>
                  <a:pt x="10080" y="78331"/>
                </a:lnTo>
                <a:lnTo>
                  <a:pt x="0" y="128269"/>
                </a:lnTo>
                <a:lnTo>
                  <a:pt x="10080" y="178208"/>
                </a:lnTo>
                <a:lnTo>
                  <a:pt x="37569" y="218979"/>
                </a:lnTo>
                <a:lnTo>
                  <a:pt x="78341" y="246463"/>
                </a:lnTo>
                <a:lnTo>
                  <a:pt x="128270" y="256539"/>
                </a:lnTo>
                <a:lnTo>
                  <a:pt x="178198" y="246463"/>
                </a:lnTo>
                <a:lnTo>
                  <a:pt x="218970" y="218979"/>
                </a:lnTo>
                <a:lnTo>
                  <a:pt x="246459" y="178208"/>
                </a:lnTo>
                <a:lnTo>
                  <a:pt x="256540" y="128269"/>
                </a:lnTo>
                <a:lnTo>
                  <a:pt x="246459" y="78331"/>
                </a:lnTo>
                <a:lnTo>
                  <a:pt x="218970" y="37560"/>
                </a:lnTo>
                <a:lnTo>
                  <a:pt x="178198" y="10076"/>
                </a:lnTo>
                <a:lnTo>
                  <a:pt x="128270" y="0"/>
                </a:lnTo>
                <a:close/>
              </a:path>
            </a:pathLst>
          </a:custGeom>
          <a:solidFill>
            <a:srgbClr val="9FADD7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7" name="object 7"/>
          <p:cNvSpPr/>
          <p:nvPr/>
        </p:nvSpPr>
        <p:spPr>
          <a:xfrm>
            <a:off x="1344929" y="5311139"/>
            <a:ext cx="560070" cy="560070"/>
          </a:xfrm>
          <a:custGeom>
            <a:avLst/>
            <a:gdLst/>
            <a:ahLst/>
            <a:cxnLst/>
            <a:rect l="l" t="t" r="r" b="b"/>
            <a:pathLst>
              <a:path w="373380" h="373379">
                <a:moveTo>
                  <a:pt x="186690" y="0"/>
                </a:moveTo>
                <a:lnTo>
                  <a:pt x="137058" y="6667"/>
                </a:lnTo>
                <a:lnTo>
                  <a:pt x="92461" y="25484"/>
                </a:lnTo>
                <a:lnTo>
                  <a:pt x="54678" y="54673"/>
                </a:lnTo>
                <a:lnTo>
                  <a:pt x="25487" y="92456"/>
                </a:lnTo>
                <a:lnTo>
                  <a:pt x="6668" y="137054"/>
                </a:lnTo>
                <a:lnTo>
                  <a:pt x="0" y="186689"/>
                </a:lnTo>
                <a:lnTo>
                  <a:pt x="6668" y="236325"/>
                </a:lnTo>
                <a:lnTo>
                  <a:pt x="25487" y="280924"/>
                </a:lnTo>
                <a:lnTo>
                  <a:pt x="54678" y="318706"/>
                </a:lnTo>
                <a:lnTo>
                  <a:pt x="92461" y="347895"/>
                </a:lnTo>
                <a:lnTo>
                  <a:pt x="137058" y="366712"/>
                </a:lnTo>
                <a:lnTo>
                  <a:pt x="186690" y="373379"/>
                </a:lnTo>
                <a:lnTo>
                  <a:pt x="236321" y="366712"/>
                </a:lnTo>
                <a:lnTo>
                  <a:pt x="280918" y="347895"/>
                </a:lnTo>
                <a:lnTo>
                  <a:pt x="318701" y="318706"/>
                </a:lnTo>
                <a:lnTo>
                  <a:pt x="347892" y="280923"/>
                </a:lnTo>
                <a:lnTo>
                  <a:pt x="366711" y="236325"/>
                </a:lnTo>
                <a:lnTo>
                  <a:pt x="373380" y="186689"/>
                </a:lnTo>
                <a:lnTo>
                  <a:pt x="366711" y="137054"/>
                </a:lnTo>
                <a:lnTo>
                  <a:pt x="347892" y="92456"/>
                </a:lnTo>
                <a:lnTo>
                  <a:pt x="318701" y="54673"/>
                </a:lnTo>
                <a:lnTo>
                  <a:pt x="280918" y="25484"/>
                </a:lnTo>
                <a:lnTo>
                  <a:pt x="236321" y="6667"/>
                </a:lnTo>
                <a:lnTo>
                  <a:pt x="186690" y="0"/>
                </a:lnTo>
                <a:close/>
              </a:path>
            </a:pathLst>
          </a:custGeom>
          <a:solidFill>
            <a:srgbClr val="8EA0D2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8" name="object 8"/>
          <p:cNvGrpSpPr/>
          <p:nvPr/>
        </p:nvGrpSpPr>
        <p:grpSpPr>
          <a:xfrm>
            <a:off x="2065021" y="5242560"/>
            <a:ext cx="1344929" cy="792480"/>
            <a:chOff x="1376680" y="3495040"/>
            <a:chExt cx="896619" cy="5283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6680" y="3837940"/>
              <a:ext cx="162559" cy="1625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68120" y="3540760"/>
              <a:ext cx="254000" cy="256540"/>
            </a:xfrm>
            <a:custGeom>
              <a:avLst/>
              <a:gdLst/>
              <a:ahLst/>
              <a:cxnLst/>
              <a:rect l="l" t="t" r="r" b="b"/>
              <a:pathLst>
                <a:path w="254000" h="256539">
                  <a:moveTo>
                    <a:pt x="127000" y="0"/>
                  </a:moveTo>
                  <a:lnTo>
                    <a:pt x="77581" y="10076"/>
                  </a:lnTo>
                  <a:lnTo>
                    <a:pt x="37210" y="37560"/>
                  </a:lnTo>
                  <a:lnTo>
                    <a:pt x="9985" y="78331"/>
                  </a:lnTo>
                  <a:lnTo>
                    <a:pt x="0" y="128269"/>
                  </a:lnTo>
                  <a:lnTo>
                    <a:pt x="9985" y="178208"/>
                  </a:lnTo>
                  <a:lnTo>
                    <a:pt x="37211" y="218979"/>
                  </a:lnTo>
                  <a:lnTo>
                    <a:pt x="77581" y="246463"/>
                  </a:lnTo>
                  <a:lnTo>
                    <a:pt x="127000" y="256539"/>
                  </a:lnTo>
                  <a:lnTo>
                    <a:pt x="176418" y="246463"/>
                  </a:lnTo>
                  <a:lnTo>
                    <a:pt x="216788" y="218979"/>
                  </a:lnTo>
                  <a:lnTo>
                    <a:pt x="244014" y="178208"/>
                  </a:lnTo>
                  <a:lnTo>
                    <a:pt x="254000" y="128269"/>
                  </a:lnTo>
                  <a:lnTo>
                    <a:pt x="244014" y="78331"/>
                  </a:lnTo>
                  <a:lnTo>
                    <a:pt x="216789" y="37560"/>
                  </a:lnTo>
                  <a:lnTo>
                    <a:pt x="176418" y="10076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6B86C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4180" y="3860800"/>
              <a:ext cx="162559" cy="1625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99920" y="3495040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80" h="373379">
                  <a:moveTo>
                    <a:pt x="186690" y="0"/>
                  </a:moveTo>
                  <a:lnTo>
                    <a:pt x="137054" y="6667"/>
                  </a:lnTo>
                  <a:lnTo>
                    <a:pt x="92456" y="25484"/>
                  </a:lnTo>
                  <a:lnTo>
                    <a:pt x="54673" y="54673"/>
                  </a:lnTo>
                  <a:lnTo>
                    <a:pt x="25484" y="92455"/>
                  </a:lnTo>
                  <a:lnTo>
                    <a:pt x="6667" y="137054"/>
                  </a:lnTo>
                  <a:lnTo>
                    <a:pt x="0" y="186690"/>
                  </a:lnTo>
                  <a:lnTo>
                    <a:pt x="6667" y="236325"/>
                  </a:lnTo>
                  <a:lnTo>
                    <a:pt x="25484" y="280924"/>
                  </a:lnTo>
                  <a:lnTo>
                    <a:pt x="54673" y="318706"/>
                  </a:lnTo>
                  <a:lnTo>
                    <a:pt x="92456" y="347895"/>
                  </a:lnTo>
                  <a:lnTo>
                    <a:pt x="137054" y="366712"/>
                  </a:lnTo>
                  <a:lnTo>
                    <a:pt x="186690" y="373380"/>
                  </a:lnTo>
                  <a:lnTo>
                    <a:pt x="236325" y="366712"/>
                  </a:lnTo>
                  <a:lnTo>
                    <a:pt x="280924" y="347895"/>
                  </a:lnTo>
                  <a:lnTo>
                    <a:pt x="318706" y="318706"/>
                  </a:lnTo>
                  <a:lnTo>
                    <a:pt x="347895" y="280924"/>
                  </a:lnTo>
                  <a:lnTo>
                    <a:pt x="366712" y="236325"/>
                  </a:lnTo>
                  <a:lnTo>
                    <a:pt x="373380" y="186690"/>
                  </a:lnTo>
                  <a:lnTo>
                    <a:pt x="366712" y="137054"/>
                  </a:lnTo>
                  <a:lnTo>
                    <a:pt x="347895" y="92456"/>
                  </a:lnTo>
                  <a:lnTo>
                    <a:pt x="318706" y="54673"/>
                  </a:lnTo>
                  <a:lnTo>
                    <a:pt x="280924" y="25484"/>
                  </a:lnTo>
                  <a:lnTo>
                    <a:pt x="236325" y="6667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466CBC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3" name="object 13"/>
          <p:cNvSpPr/>
          <p:nvPr/>
        </p:nvSpPr>
        <p:spPr>
          <a:xfrm>
            <a:off x="3600450" y="5105400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256539" h="256539">
                <a:moveTo>
                  <a:pt x="128269" y="0"/>
                </a:moveTo>
                <a:lnTo>
                  <a:pt x="78331" y="10076"/>
                </a:lnTo>
                <a:lnTo>
                  <a:pt x="37560" y="37560"/>
                </a:lnTo>
                <a:lnTo>
                  <a:pt x="10076" y="78331"/>
                </a:lnTo>
                <a:lnTo>
                  <a:pt x="0" y="128270"/>
                </a:lnTo>
                <a:lnTo>
                  <a:pt x="10076" y="178208"/>
                </a:lnTo>
                <a:lnTo>
                  <a:pt x="37560" y="218979"/>
                </a:lnTo>
                <a:lnTo>
                  <a:pt x="78331" y="246463"/>
                </a:lnTo>
                <a:lnTo>
                  <a:pt x="128269" y="256539"/>
                </a:lnTo>
                <a:lnTo>
                  <a:pt x="178208" y="246463"/>
                </a:lnTo>
                <a:lnTo>
                  <a:pt x="218979" y="218979"/>
                </a:lnTo>
                <a:lnTo>
                  <a:pt x="246463" y="178208"/>
                </a:lnTo>
                <a:lnTo>
                  <a:pt x="256539" y="128270"/>
                </a:lnTo>
                <a:lnTo>
                  <a:pt x="246463" y="78331"/>
                </a:lnTo>
                <a:lnTo>
                  <a:pt x="218979" y="37560"/>
                </a:lnTo>
                <a:lnTo>
                  <a:pt x="178208" y="10076"/>
                </a:lnTo>
                <a:lnTo>
                  <a:pt x="128269" y="0"/>
                </a:lnTo>
                <a:close/>
              </a:path>
            </a:pathLst>
          </a:custGeom>
          <a:solidFill>
            <a:srgbClr val="3C63AE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14" name="object 14"/>
          <p:cNvGrpSpPr/>
          <p:nvPr/>
        </p:nvGrpSpPr>
        <p:grpSpPr>
          <a:xfrm>
            <a:off x="3890009" y="3497580"/>
            <a:ext cx="1394460" cy="2152650"/>
            <a:chOff x="2593339" y="2331720"/>
            <a:chExt cx="929640" cy="143510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3339" y="2674620"/>
              <a:ext cx="162560" cy="16255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71139" y="2331720"/>
              <a:ext cx="751840" cy="1435100"/>
            </a:xfrm>
            <a:custGeom>
              <a:avLst/>
              <a:gdLst/>
              <a:ahLst/>
              <a:cxnLst/>
              <a:rect l="l" t="t" r="r" b="b"/>
              <a:pathLst>
                <a:path w="751839" h="1435100">
                  <a:moveTo>
                    <a:pt x="283337" y="0"/>
                  </a:moveTo>
                  <a:lnTo>
                    <a:pt x="0" y="0"/>
                  </a:lnTo>
                  <a:lnTo>
                    <a:pt x="468503" y="717550"/>
                  </a:lnTo>
                  <a:lnTo>
                    <a:pt x="0" y="1435099"/>
                  </a:lnTo>
                  <a:lnTo>
                    <a:pt x="283337" y="1435099"/>
                  </a:lnTo>
                  <a:lnTo>
                    <a:pt x="751839" y="717550"/>
                  </a:lnTo>
                  <a:lnTo>
                    <a:pt x="28333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39089" y="114300"/>
            <a:ext cx="17270730" cy="3810000"/>
            <a:chOff x="226059" y="76200"/>
            <a:chExt cx="11513820" cy="254000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700" y="2288539"/>
              <a:ext cx="162559" cy="1625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19479" y="2334260"/>
              <a:ext cx="256540" cy="254000"/>
            </a:xfrm>
            <a:custGeom>
              <a:avLst/>
              <a:gdLst/>
              <a:ahLst/>
              <a:cxnLst/>
              <a:rect l="l" t="t" r="r" b="b"/>
              <a:pathLst>
                <a:path w="256540" h="254000">
                  <a:moveTo>
                    <a:pt x="128269" y="0"/>
                  </a:moveTo>
                  <a:lnTo>
                    <a:pt x="78341" y="9985"/>
                  </a:lnTo>
                  <a:lnTo>
                    <a:pt x="37569" y="37211"/>
                  </a:lnTo>
                  <a:lnTo>
                    <a:pt x="10080" y="77581"/>
                  </a:lnTo>
                  <a:lnTo>
                    <a:pt x="0" y="127000"/>
                  </a:lnTo>
                  <a:lnTo>
                    <a:pt x="10080" y="176418"/>
                  </a:lnTo>
                  <a:lnTo>
                    <a:pt x="37569" y="216788"/>
                  </a:lnTo>
                  <a:lnTo>
                    <a:pt x="78341" y="244014"/>
                  </a:lnTo>
                  <a:lnTo>
                    <a:pt x="128269" y="254000"/>
                  </a:lnTo>
                  <a:lnTo>
                    <a:pt x="178198" y="244014"/>
                  </a:lnTo>
                  <a:lnTo>
                    <a:pt x="218970" y="216788"/>
                  </a:lnTo>
                  <a:lnTo>
                    <a:pt x="246459" y="176418"/>
                  </a:lnTo>
                  <a:lnTo>
                    <a:pt x="256539" y="127000"/>
                  </a:lnTo>
                  <a:lnTo>
                    <a:pt x="246459" y="77581"/>
                  </a:lnTo>
                  <a:lnTo>
                    <a:pt x="218970" y="37211"/>
                  </a:lnTo>
                  <a:lnTo>
                    <a:pt x="178198" y="9985"/>
                  </a:lnTo>
                  <a:lnTo>
                    <a:pt x="128269" y="0"/>
                  </a:lnTo>
                  <a:close/>
                </a:path>
              </a:pathLst>
            </a:custGeom>
            <a:solidFill>
              <a:srgbClr val="3C63AE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8079" y="2082800"/>
              <a:ext cx="162559" cy="1625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5259" y="1991360"/>
              <a:ext cx="162559" cy="1625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97940" y="2186939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lnTo>
                    <a:pt x="161512" y="5536"/>
                  </a:lnTo>
                  <a:lnTo>
                    <a:pt x="117410" y="21304"/>
                  </a:lnTo>
                  <a:lnTo>
                    <a:pt x="78501" y="46046"/>
                  </a:lnTo>
                  <a:lnTo>
                    <a:pt x="46046" y="78501"/>
                  </a:lnTo>
                  <a:lnTo>
                    <a:pt x="21304" y="117410"/>
                  </a:lnTo>
                  <a:lnTo>
                    <a:pt x="5536" y="161512"/>
                  </a:lnTo>
                  <a:lnTo>
                    <a:pt x="0" y="209550"/>
                  </a:lnTo>
                  <a:lnTo>
                    <a:pt x="5536" y="257587"/>
                  </a:lnTo>
                  <a:lnTo>
                    <a:pt x="21304" y="301689"/>
                  </a:lnTo>
                  <a:lnTo>
                    <a:pt x="46046" y="340598"/>
                  </a:lnTo>
                  <a:lnTo>
                    <a:pt x="78501" y="373053"/>
                  </a:lnTo>
                  <a:lnTo>
                    <a:pt x="117410" y="397795"/>
                  </a:lnTo>
                  <a:lnTo>
                    <a:pt x="161512" y="413563"/>
                  </a:lnTo>
                  <a:lnTo>
                    <a:pt x="209550" y="419100"/>
                  </a:lnTo>
                  <a:lnTo>
                    <a:pt x="257587" y="413563"/>
                  </a:lnTo>
                  <a:lnTo>
                    <a:pt x="301689" y="397795"/>
                  </a:lnTo>
                  <a:lnTo>
                    <a:pt x="340598" y="373053"/>
                  </a:lnTo>
                  <a:lnTo>
                    <a:pt x="373053" y="340598"/>
                  </a:lnTo>
                  <a:lnTo>
                    <a:pt x="397795" y="301689"/>
                  </a:lnTo>
                  <a:lnTo>
                    <a:pt x="413563" y="257587"/>
                  </a:lnTo>
                  <a:lnTo>
                    <a:pt x="419099" y="209550"/>
                  </a:lnTo>
                  <a:lnTo>
                    <a:pt x="413563" y="161512"/>
                  </a:lnTo>
                  <a:lnTo>
                    <a:pt x="397795" y="117410"/>
                  </a:lnTo>
                  <a:lnTo>
                    <a:pt x="373053" y="78501"/>
                  </a:lnTo>
                  <a:lnTo>
                    <a:pt x="340598" y="46046"/>
                  </a:lnTo>
                  <a:lnTo>
                    <a:pt x="301689" y="21304"/>
                  </a:lnTo>
                  <a:lnTo>
                    <a:pt x="257587" y="5536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297940" y="2186939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209550"/>
                  </a:moveTo>
                  <a:lnTo>
                    <a:pt x="5536" y="161512"/>
                  </a:lnTo>
                  <a:lnTo>
                    <a:pt x="21304" y="117410"/>
                  </a:lnTo>
                  <a:lnTo>
                    <a:pt x="46046" y="78501"/>
                  </a:lnTo>
                  <a:lnTo>
                    <a:pt x="78501" y="46046"/>
                  </a:lnTo>
                  <a:lnTo>
                    <a:pt x="117410" y="21304"/>
                  </a:lnTo>
                  <a:lnTo>
                    <a:pt x="161512" y="5536"/>
                  </a:lnTo>
                  <a:lnTo>
                    <a:pt x="209550" y="0"/>
                  </a:lnTo>
                  <a:lnTo>
                    <a:pt x="257587" y="5536"/>
                  </a:lnTo>
                  <a:lnTo>
                    <a:pt x="301689" y="21304"/>
                  </a:lnTo>
                  <a:lnTo>
                    <a:pt x="340598" y="46046"/>
                  </a:lnTo>
                  <a:lnTo>
                    <a:pt x="373053" y="78501"/>
                  </a:lnTo>
                  <a:lnTo>
                    <a:pt x="397795" y="117410"/>
                  </a:lnTo>
                  <a:lnTo>
                    <a:pt x="413563" y="161512"/>
                  </a:lnTo>
                  <a:lnTo>
                    <a:pt x="419099" y="209550"/>
                  </a:lnTo>
                  <a:lnTo>
                    <a:pt x="413563" y="257587"/>
                  </a:lnTo>
                  <a:lnTo>
                    <a:pt x="397795" y="301689"/>
                  </a:lnTo>
                  <a:lnTo>
                    <a:pt x="373053" y="340598"/>
                  </a:lnTo>
                  <a:lnTo>
                    <a:pt x="340598" y="373053"/>
                  </a:lnTo>
                  <a:lnTo>
                    <a:pt x="301689" y="397795"/>
                  </a:lnTo>
                  <a:lnTo>
                    <a:pt x="257587" y="413563"/>
                  </a:lnTo>
                  <a:lnTo>
                    <a:pt x="209550" y="419100"/>
                  </a:lnTo>
                  <a:lnTo>
                    <a:pt x="161512" y="413563"/>
                  </a:lnTo>
                  <a:lnTo>
                    <a:pt x="117410" y="397795"/>
                  </a:lnTo>
                  <a:lnTo>
                    <a:pt x="78501" y="373053"/>
                  </a:lnTo>
                  <a:lnTo>
                    <a:pt x="46046" y="340598"/>
                  </a:lnTo>
                  <a:lnTo>
                    <a:pt x="21304" y="301689"/>
                  </a:lnTo>
                  <a:lnTo>
                    <a:pt x="5536" y="257587"/>
                  </a:lnTo>
                  <a:lnTo>
                    <a:pt x="0" y="209550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8479" y="2151379"/>
              <a:ext cx="162559" cy="1625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6059" y="76200"/>
              <a:ext cx="11513820" cy="990600"/>
            </a:xfrm>
            <a:custGeom>
              <a:avLst/>
              <a:gdLst/>
              <a:ahLst/>
              <a:cxnLst/>
              <a:rect l="l" t="t" r="r" b="b"/>
              <a:pathLst>
                <a:path w="11513820" h="990600">
                  <a:moveTo>
                    <a:pt x="1151382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11513820" y="990600"/>
                  </a:lnTo>
                  <a:lnTo>
                    <a:pt x="1151382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037080" y="2265679"/>
              <a:ext cx="256540" cy="254000"/>
            </a:xfrm>
            <a:custGeom>
              <a:avLst/>
              <a:gdLst/>
              <a:ahLst/>
              <a:cxnLst/>
              <a:rect l="l" t="t" r="r" b="b"/>
              <a:pathLst>
                <a:path w="256539" h="254000">
                  <a:moveTo>
                    <a:pt x="128269" y="0"/>
                  </a:moveTo>
                  <a:lnTo>
                    <a:pt x="78331" y="9985"/>
                  </a:lnTo>
                  <a:lnTo>
                    <a:pt x="37560" y="37211"/>
                  </a:lnTo>
                  <a:lnTo>
                    <a:pt x="10076" y="77581"/>
                  </a:lnTo>
                  <a:lnTo>
                    <a:pt x="0" y="127000"/>
                  </a:lnTo>
                  <a:lnTo>
                    <a:pt x="10076" y="176418"/>
                  </a:lnTo>
                  <a:lnTo>
                    <a:pt x="37560" y="216788"/>
                  </a:lnTo>
                  <a:lnTo>
                    <a:pt x="78331" y="244014"/>
                  </a:lnTo>
                  <a:lnTo>
                    <a:pt x="128269" y="254000"/>
                  </a:lnTo>
                  <a:lnTo>
                    <a:pt x="178208" y="244014"/>
                  </a:lnTo>
                  <a:lnTo>
                    <a:pt x="218979" y="216788"/>
                  </a:lnTo>
                  <a:lnTo>
                    <a:pt x="246463" y="176418"/>
                  </a:lnTo>
                  <a:lnTo>
                    <a:pt x="256539" y="127000"/>
                  </a:lnTo>
                  <a:lnTo>
                    <a:pt x="246463" y="77581"/>
                  </a:lnTo>
                  <a:lnTo>
                    <a:pt x="218979" y="37211"/>
                  </a:lnTo>
                  <a:lnTo>
                    <a:pt x="178208" y="9985"/>
                  </a:lnTo>
                  <a:lnTo>
                    <a:pt x="128269" y="0"/>
                  </a:lnTo>
                  <a:close/>
                </a:path>
              </a:pathLst>
            </a:custGeom>
            <a:solidFill>
              <a:srgbClr val="7C93CC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65419" y="3200400"/>
            <a:ext cx="3074670" cy="2144498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75" dirty="0">
              <a:latin typeface="Times New Roman"/>
              <a:cs typeface="Times New Roman"/>
            </a:endParaRPr>
          </a:p>
          <a:p>
            <a:pPr marL="92391" marR="83820" indent="-1905" algn="ctr">
              <a:lnSpc>
                <a:spcPct val="91700"/>
              </a:lnSpc>
              <a:spcBef>
                <a:spcPts val="8"/>
              </a:spcBef>
            </a:pPr>
            <a:r>
              <a:rPr sz="2100" b="1" spc="-8" dirty="0">
                <a:latin typeface="Calibri"/>
                <a:cs typeface="Calibri"/>
              </a:rPr>
              <a:t>Diadaptasikan untuk </a:t>
            </a:r>
            <a:r>
              <a:rPr sz="2100" b="1" dirty="0">
                <a:latin typeface="Calibri"/>
                <a:cs typeface="Calibri"/>
              </a:rPr>
              <a:t> penggunaan global </a:t>
            </a:r>
            <a:r>
              <a:rPr sz="2100" b="1" spc="-8" dirty="0">
                <a:latin typeface="Calibri"/>
                <a:cs typeface="Calibri"/>
              </a:rPr>
              <a:t>oleh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WORLD BANK</a:t>
            </a:r>
            <a:r>
              <a:rPr sz="2100" b="1" spc="-23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dan</a:t>
            </a:r>
            <a:r>
              <a:rPr sz="2100" b="1" spc="-60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dikenal </a:t>
            </a:r>
            <a:r>
              <a:rPr sz="2100" b="1" spc="-450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dengan </a:t>
            </a:r>
            <a:r>
              <a:rPr sz="2100" b="1" dirty="0">
                <a:latin typeface="Calibri"/>
                <a:cs typeface="Calibri"/>
              </a:rPr>
              <a:t>nama DaLA </a:t>
            </a:r>
            <a:r>
              <a:rPr sz="2100" b="1" spc="8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(</a:t>
            </a:r>
            <a:r>
              <a:rPr sz="2100" b="1" i="1" spc="-8" dirty="0">
                <a:latin typeface="Calibri"/>
                <a:cs typeface="Calibri"/>
              </a:rPr>
              <a:t>Damage</a:t>
            </a:r>
            <a:r>
              <a:rPr sz="2100" b="1" i="1" spc="-30" dirty="0">
                <a:latin typeface="Calibri"/>
                <a:cs typeface="Calibri"/>
              </a:rPr>
              <a:t> </a:t>
            </a:r>
            <a:r>
              <a:rPr sz="2100" b="1" i="1" spc="-8" dirty="0">
                <a:latin typeface="Calibri"/>
                <a:cs typeface="Calibri"/>
              </a:rPr>
              <a:t>and </a:t>
            </a:r>
            <a:r>
              <a:rPr sz="2100" b="1" i="1" dirty="0">
                <a:latin typeface="Calibri"/>
                <a:cs typeface="Calibri"/>
              </a:rPr>
              <a:t>Losses</a:t>
            </a:r>
            <a:r>
              <a:rPr sz="2100" b="1" dirty="0">
                <a:latin typeface="Calibri"/>
                <a:cs typeface="Calibri"/>
              </a:rPr>
              <a:t>)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24850" y="3497580"/>
            <a:ext cx="1123950" cy="2152650"/>
          </a:xfrm>
          <a:custGeom>
            <a:avLst/>
            <a:gdLst/>
            <a:ahLst/>
            <a:cxnLst/>
            <a:rect l="l" t="t" r="r" b="b"/>
            <a:pathLst>
              <a:path w="749300" h="1435100">
                <a:moveTo>
                  <a:pt x="282448" y="0"/>
                </a:moveTo>
                <a:lnTo>
                  <a:pt x="0" y="0"/>
                </a:lnTo>
                <a:lnTo>
                  <a:pt x="466851" y="717550"/>
                </a:lnTo>
                <a:lnTo>
                  <a:pt x="0" y="1435099"/>
                </a:lnTo>
                <a:lnTo>
                  <a:pt x="282448" y="1435099"/>
                </a:lnTo>
                <a:lnTo>
                  <a:pt x="749300" y="717550"/>
                </a:lnTo>
                <a:lnTo>
                  <a:pt x="28244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9" name="object 29"/>
          <p:cNvSpPr txBox="1"/>
          <p:nvPr/>
        </p:nvSpPr>
        <p:spPr>
          <a:xfrm>
            <a:off x="9433561" y="2343151"/>
            <a:ext cx="3070859" cy="361079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spcBef>
                <a:spcPts val="23"/>
              </a:spcBef>
            </a:pPr>
            <a:endParaRPr sz="1875">
              <a:latin typeface="Times New Roman"/>
              <a:cs typeface="Times New Roman"/>
            </a:endParaRPr>
          </a:p>
          <a:p>
            <a:pPr marL="100013" marR="87629" indent="953" algn="ctr">
              <a:lnSpc>
                <a:spcPct val="91500"/>
              </a:lnSpc>
            </a:pPr>
            <a:r>
              <a:rPr sz="2100" b="1" spc="-8" dirty="0">
                <a:latin typeface="Calibri"/>
                <a:cs typeface="Calibri"/>
              </a:rPr>
              <a:t>Metode </a:t>
            </a:r>
            <a:r>
              <a:rPr sz="2100" b="1" dirty="0">
                <a:latin typeface="Calibri"/>
                <a:cs typeface="Calibri"/>
              </a:rPr>
              <a:t>DaLA </a:t>
            </a:r>
            <a:r>
              <a:rPr sz="2100" b="1" spc="-8" dirty="0">
                <a:latin typeface="Calibri"/>
                <a:cs typeface="Calibri"/>
              </a:rPr>
              <a:t>diperkuat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oleh UNDP melalui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pendekatan</a:t>
            </a:r>
            <a:r>
              <a:rPr sz="2100" b="1" spc="-10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analisis</a:t>
            </a:r>
            <a:r>
              <a:rPr sz="2100" b="1" spc="-9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sosial </a:t>
            </a:r>
            <a:r>
              <a:rPr sz="2100" b="1" spc="-45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dan </a:t>
            </a:r>
            <a:r>
              <a:rPr sz="2100" b="1" spc="-8" dirty="0">
                <a:latin typeface="Calibri"/>
                <a:cs typeface="Calibri"/>
              </a:rPr>
              <a:t>ekonomi </a:t>
            </a:r>
            <a:r>
              <a:rPr sz="2100" b="1" spc="-15" dirty="0">
                <a:latin typeface="Calibri"/>
                <a:cs typeface="Calibri"/>
              </a:rPr>
              <a:t>serta </a:t>
            </a:r>
            <a:r>
              <a:rPr sz="2100" b="1" spc="-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dampak </a:t>
            </a:r>
            <a:r>
              <a:rPr sz="2100" b="1" spc="-8" dirty="0">
                <a:latin typeface="Calibri"/>
                <a:cs typeface="Calibri"/>
              </a:rPr>
              <a:t>terhadap </a:t>
            </a:r>
            <a:r>
              <a:rPr sz="2100" b="1" dirty="0">
                <a:latin typeface="Calibri"/>
                <a:cs typeface="Calibri"/>
              </a:rPr>
              <a:t> manusia, </a:t>
            </a:r>
            <a:r>
              <a:rPr sz="2100" b="1" spc="-8" dirty="0">
                <a:latin typeface="Calibri"/>
                <a:cs typeface="Calibri"/>
              </a:rPr>
              <a:t>yang dikenal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dengan </a:t>
            </a:r>
            <a:r>
              <a:rPr sz="2100" b="1" dirty="0">
                <a:latin typeface="Calibri"/>
                <a:cs typeface="Calibri"/>
              </a:rPr>
              <a:t>nama</a:t>
            </a:r>
            <a:r>
              <a:rPr sz="2100" b="1" spc="8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HRNA </a:t>
            </a:r>
            <a:r>
              <a:rPr sz="2100" b="1" dirty="0">
                <a:latin typeface="Calibri"/>
                <a:cs typeface="Calibri"/>
              </a:rPr>
              <a:t> (Human </a:t>
            </a:r>
            <a:r>
              <a:rPr sz="2100" b="1" spc="-15" dirty="0">
                <a:latin typeface="Calibri"/>
                <a:cs typeface="Calibri"/>
              </a:rPr>
              <a:t>Recovery </a:t>
            </a:r>
            <a:r>
              <a:rPr sz="2100" b="1" spc="-8" dirty="0">
                <a:latin typeface="Calibri"/>
                <a:cs typeface="Calibri"/>
              </a:rPr>
              <a:t>Needs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Asessment)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489179" y="2701290"/>
            <a:ext cx="4857750" cy="3581400"/>
            <a:chOff x="8326119" y="1800860"/>
            <a:chExt cx="3238500" cy="2387600"/>
          </a:xfrm>
        </p:grpSpPr>
        <p:sp>
          <p:nvSpPr>
            <p:cNvPr id="31" name="object 31"/>
            <p:cNvSpPr/>
            <p:nvPr/>
          </p:nvSpPr>
          <p:spPr>
            <a:xfrm>
              <a:off x="8326119" y="2331720"/>
              <a:ext cx="751840" cy="1435100"/>
            </a:xfrm>
            <a:custGeom>
              <a:avLst/>
              <a:gdLst/>
              <a:ahLst/>
              <a:cxnLst/>
              <a:rect l="l" t="t" r="r" b="b"/>
              <a:pathLst>
                <a:path w="751840" h="1435100">
                  <a:moveTo>
                    <a:pt x="283336" y="0"/>
                  </a:moveTo>
                  <a:lnTo>
                    <a:pt x="0" y="0"/>
                  </a:lnTo>
                  <a:lnTo>
                    <a:pt x="468502" y="717550"/>
                  </a:lnTo>
                  <a:lnTo>
                    <a:pt x="0" y="1435099"/>
                  </a:lnTo>
                  <a:lnTo>
                    <a:pt x="283336" y="1435099"/>
                  </a:lnTo>
                  <a:lnTo>
                    <a:pt x="751839" y="717550"/>
                  </a:lnTo>
                  <a:lnTo>
                    <a:pt x="28333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080499" y="1811020"/>
              <a:ext cx="2473960" cy="2367280"/>
            </a:xfrm>
            <a:custGeom>
              <a:avLst/>
              <a:gdLst/>
              <a:ahLst/>
              <a:cxnLst/>
              <a:rect l="l" t="t" r="r" b="b"/>
              <a:pathLst>
                <a:path w="2473959" h="2367279">
                  <a:moveTo>
                    <a:pt x="1236979" y="0"/>
                  </a:moveTo>
                  <a:lnTo>
                    <a:pt x="1187231" y="939"/>
                  </a:lnTo>
                  <a:lnTo>
                    <a:pt x="1137981" y="3736"/>
                  </a:lnTo>
                  <a:lnTo>
                    <a:pt x="1089266" y="8353"/>
                  </a:lnTo>
                  <a:lnTo>
                    <a:pt x="1041124" y="14755"/>
                  </a:lnTo>
                  <a:lnTo>
                    <a:pt x="993591" y="22908"/>
                  </a:lnTo>
                  <a:lnTo>
                    <a:pt x="946704" y="32776"/>
                  </a:lnTo>
                  <a:lnTo>
                    <a:pt x="900501" y="44322"/>
                  </a:lnTo>
                  <a:lnTo>
                    <a:pt x="855017" y="57513"/>
                  </a:lnTo>
                  <a:lnTo>
                    <a:pt x="810291" y="72313"/>
                  </a:lnTo>
                  <a:lnTo>
                    <a:pt x="766359" y="88686"/>
                  </a:lnTo>
                  <a:lnTo>
                    <a:pt x="723258" y="106597"/>
                  </a:lnTo>
                  <a:lnTo>
                    <a:pt x="681025" y="126011"/>
                  </a:lnTo>
                  <a:lnTo>
                    <a:pt x="639697" y="146891"/>
                  </a:lnTo>
                  <a:lnTo>
                    <a:pt x="599311" y="169204"/>
                  </a:lnTo>
                  <a:lnTo>
                    <a:pt x="559904" y="192913"/>
                  </a:lnTo>
                  <a:lnTo>
                    <a:pt x="521513" y="217983"/>
                  </a:lnTo>
                  <a:lnTo>
                    <a:pt x="484174" y="244379"/>
                  </a:lnTo>
                  <a:lnTo>
                    <a:pt x="447926" y="272065"/>
                  </a:lnTo>
                  <a:lnTo>
                    <a:pt x="412804" y="301006"/>
                  </a:lnTo>
                  <a:lnTo>
                    <a:pt x="378846" y="331167"/>
                  </a:lnTo>
                  <a:lnTo>
                    <a:pt x="346088" y="362512"/>
                  </a:lnTo>
                  <a:lnTo>
                    <a:pt x="314568" y="395006"/>
                  </a:lnTo>
                  <a:lnTo>
                    <a:pt x="284323" y="428613"/>
                  </a:lnTo>
                  <a:lnTo>
                    <a:pt x="255389" y="463299"/>
                  </a:lnTo>
                  <a:lnTo>
                    <a:pt x="227804" y="499027"/>
                  </a:lnTo>
                  <a:lnTo>
                    <a:pt x="201605" y="535763"/>
                  </a:lnTo>
                  <a:lnTo>
                    <a:pt x="176827" y="573471"/>
                  </a:lnTo>
                  <a:lnTo>
                    <a:pt x="153509" y="612116"/>
                  </a:lnTo>
                  <a:lnTo>
                    <a:pt x="131688" y="651662"/>
                  </a:lnTo>
                  <a:lnTo>
                    <a:pt x="111400" y="692073"/>
                  </a:lnTo>
                  <a:lnTo>
                    <a:pt x="92682" y="733316"/>
                  </a:lnTo>
                  <a:lnTo>
                    <a:pt x="75571" y="775353"/>
                  </a:lnTo>
                  <a:lnTo>
                    <a:pt x="60105" y="818151"/>
                  </a:lnTo>
                  <a:lnTo>
                    <a:pt x="46319" y="861672"/>
                  </a:lnTo>
                  <a:lnTo>
                    <a:pt x="34252" y="905883"/>
                  </a:lnTo>
                  <a:lnTo>
                    <a:pt x="23940" y="950748"/>
                  </a:lnTo>
                  <a:lnTo>
                    <a:pt x="15420" y="996231"/>
                  </a:lnTo>
                  <a:lnTo>
                    <a:pt x="8729" y="1042297"/>
                  </a:lnTo>
                  <a:lnTo>
                    <a:pt x="3904" y="1088911"/>
                  </a:lnTo>
                  <a:lnTo>
                    <a:pt x="982" y="1136037"/>
                  </a:lnTo>
                  <a:lnTo>
                    <a:pt x="0" y="1183639"/>
                  </a:lnTo>
                  <a:lnTo>
                    <a:pt x="982" y="1231242"/>
                  </a:lnTo>
                  <a:lnTo>
                    <a:pt x="3904" y="1278368"/>
                  </a:lnTo>
                  <a:lnTo>
                    <a:pt x="8729" y="1324982"/>
                  </a:lnTo>
                  <a:lnTo>
                    <a:pt x="15420" y="1371048"/>
                  </a:lnTo>
                  <a:lnTo>
                    <a:pt x="23940" y="1416531"/>
                  </a:lnTo>
                  <a:lnTo>
                    <a:pt x="34252" y="1461396"/>
                  </a:lnTo>
                  <a:lnTo>
                    <a:pt x="46319" y="1505607"/>
                  </a:lnTo>
                  <a:lnTo>
                    <a:pt x="60105" y="1549128"/>
                  </a:lnTo>
                  <a:lnTo>
                    <a:pt x="75571" y="1591926"/>
                  </a:lnTo>
                  <a:lnTo>
                    <a:pt x="92682" y="1633963"/>
                  </a:lnTo>
                  <a:lnTo>
                    <a:pt x="111400" y="1675206"/>
                  </a:lnTo>
                  <a:lnTo>
                    <a:pt x="131688" y="1715617"/>
                  </a:lnTo>
                  <a:lnTo>
                    <a:pt x="153509" y="1755163"/>
                  </a:lnTo>
                  <a:lnTo>
                    <a:pt x="176827" y="1793808"/>
                  </a:lnTo>
                  <a:lnTo>
                    <a:pt x="201605" y="1831516"/>
                  </a:lnTo>
                  <a:lnTo>
                    <a:pt x="227804" y="1868252"/>
                  </a:lnTo>
                  <a:lnTo>
                    <a:pt x="255389" y="1903980"/>
                  </a:lnTo>
                  <a:lnTo>
                    <a:pt x="284323" y="1938666"/>
                  </a:lnTo>
                  <a:lnTo>
                    <a:pt x="314568" y="1972273"/>
                  </a:lnTo>
                  <a:lnTo>
                    <a:pt x="346088" y="2004767"/>
                  </a:lnTo>
                  <a:lnTo>
                    <a:pt x="378846" y="2036112"/>
                  </a:lnTo>
                  <a:lnTo>
                    <a:pt x="412804" y="2066273"/>
                  </a:lnTo>
                  <a:lnTo>
                    <a:pt x="447926" y="2095214"/>
                  </a:lnTo>
                  <a:lnTo>
                    <a:pt x="484174" y="2122900"/>
                  </a:lnTo>
                  <a:lnTo>
                    <a:pt x="521513" y="2149296"/>
                  </a:lnTo>
                  <a:lnTo>
                    <a:pt x="559904" y="2174366"/>
                  </a:lnTo>
                  <a:lnTo>
                    <a:pt x="599311" y="2198075"/>
                  </a:lnTo>
                  <a:lnTo>
                    <a:pt x="639697" y="2220388"/>
                  </a:lnTo>
                  <a:lnTo>
                    <a:pt x="681025" y="2241268"/>
                  </a:lnTo>
                  <a:lnTo>
                    <a:pt x="723258" y="2260682"/>
                  </a:lnTo>
                  <a:lnTo>
                    <a:pt x="766359" y="2278593"/>
                  </a:lnTo>
                  <a:lnTo>
                    <a:pt x="810291" y="2294966"/>
                  </a:lnTo>
                  <a:lnTo>
                    <a:pt x="855017" y="2309766"/>
                  </a:lnTo>
                  <a:lnTo>
                    <a:pt x="900501" y="2322957"/>
                  </a:lnTo>
                  <a:lnTo>
                    <a:pt x="946704" y="2334503"/>
                  </a:lnTo>
                  <a:lnTo>
                    <a:pt x="993591" y="2344371"/>
                  </a:lnTo>
                  <a:lnTo>
                    <a:pt x="1041124" y="2352524"/>
                  </a:lnTo>
                  <a:lnTo>
                    <a:pt x="1089266" y="2358926"/>
                  </a:lnTo>
                  <a:lnTo>
                    <a:pt x="1137981" y="2363543"/>
                  </a:lnTo>
                  <a:lnTo>
                    <a:pt x="1187231" y="2366340"/>
                  </a:lnTo>
                  <a:lnTo>
                    <a:pt x="1236979" y="2367279"/>
                  </a:lnTo>
                  <a:lnTo>
                    <a:pt x="1286728" y="2366340"/>
                  </a:lnTo>
                  <a:lnTo>
                    <a:pt x="1335978" y="2363543"/>
                  </a:lnTo>
                  <a:lnTo>
                    <a:pt x="1384693" y="2358926"/>
                  </a:lnTo>
                  <a:lnTo>
                    <a:pt x="1432835" y="2352524"/>
                  </a:lnTo>
                  <a:lnTo>
                    <a:pt x="1480368" y="2344371"/>
                  </a:lnTo>
                  <a:lnTo>
                    <a:pt x="1527255" y="2334503"/>
                  </a:lnTo>
                  <a:lnTo>
                    <a:pt x="1573458" y="2322957"/>
                  </a:lnTo>
                  <a:lnTo>
                    <a:pt x="1618942" y="2309766"/>
                  </a:lnTo>
                  <a:lnTo>
                    <a:pt x="1663668" y="2294966"/>
                  </a:lnTo>
                  <a:lnTo>
                    <a:pt x="1707600" y="2278593"/>
                  </a:lnTo>
                  <a:lnTo>
                    <a:pt x="1750701" y="2260682"/>
                  </a:lnTo>
                  <a:lnTo>
                    <a:pt x="1792934" y="2241268"/>
                  </a:lnTo>
                  <a:lnTo>
                    <a:pt x="1834262" y="2220388"/>
                  </a:lnTo>
                  <a:lnTo>
                    <a:pt x="1874648" y="2198075"/>
                  </a:lnTo>
                  <a:lnTo>
                    <a:pt x="1914055" y="2174366"/>
                  </a:lnTo>
                  <a:lnTo>
                    <a:pt x="1952446" y="2149296"/>
                  </a:lnTo>
                  <a:lnTo>
                    <a:pt x="1989785" y="2122900"/>
                  </a:lnTo>
                  <a:lnTo>
                    <a:pt x="2026033" y="2095214"/>
                  </a:lnTo>
                  <a:lnTo>
                    <a:pt x="2061155" y="2066273"/>
                  </a:lnTo>
                  <a:lnTo>
                    <a:pt x="2095113" y="2036112"/>
                  </a:lnTo>
                  <a:lnTo>
                    <a:pt x="2127871" y="2004767"/>
                  </a:lnTo>
                  <a:lnTo>
                    <a:pt x="2159391" y="1972273"/>
                  </a:lnTo>
                  <a:lnTo>
                    <a:pt x="2189636" y="1938666"/>
                  </a:lnTo>
                  <a:lnTo>
                    <a:pt x="2218570" y="1903980"/>
                  </a:lnTo>
                  <a:lnTo>
                    <a:pt x="2246155" y="1868252"/>
                  </a:lnTo>
                  <a:lnTo>
                    <a:pt x="2272354" y="1831516"/>
                  </a:lnTo>
                  <a:lnTo>
                    <a:pt x="2297132" y="1793808"/>
                  </a:lnTo>
                  <a:lnTo>
                    <a:pt x="2320450" y="1755163"/>
                  </a:lnTo>
                  <a:lnTo>
                    <a:pt x="2342271" y="1715617"/>
                  </a:lnTo>
                  <a:lnTo>
                    <a:pt x="2362559" y="1675206"/>
                  </a:lnTo>
                  <a:lnTo>
                    <a:pt x="2381277" y="1633963"/>
                  </a:lnTo>
                  <a:lnTo>
                    <a:pt x="2398388" y="1591926"/>
                  </a:lnTo>
                  <a:lnTo>
                    <a:pt x="2413854" y="1549128"/>
                  </a:lnTo>
                  <a:lnTo>
                    <a:pt x="2427640" y="1505607"/>
                  </a:lnTo>
                  <a:lnTo>
                    <a:pt x="2439707" y="1461396"/>
                  </a:lnTo>
                  <a:lnTo>
                    <a:pt x="2450019" y="1416531"/>
                  </a:lnTo>
                  <a:lnTo>
                    <a:pt x="2458539" y="1371048"/>
                  </a:lnTo>
                  <a:lnTo>
                    <a:pt x="2465230" y="1324982"/>
                  </a:lnTo>
                  <a:lnTo>
                    <a:pt x="2470055" y="1278368"/>
                  </a:lnTo>
                  <a:lnTo>
                    <a:pt x="2472977" y="1231242"/>
                  </a:lnTo>
                  <a:lnTo>
                    <a:pt x="2473959" y="1183639"/>
                  </a:lnTo>
                  <a:lnTo>
                    <a:pt x="2472977" y="1136037"/>
                  </a:lnTo>
                  <a:lnTo>
                    <a:pt x="2470055" y="1088911"/>
                  </a:lnTo>
                  <a:lnTo>
                    <a:pt x="2465230" y="1042297"/>
                  </a:lnTo>
                  <a:lnTo>
                    <a:pt x="2458539" y="996231"/>
                  </a:lnTo>
                  <a:lnTo>
                    <a:pt x="2450019" y="950748"/>
                  </a:lnTo>
                  <a:lnTo>
                    <a:pt x="2439707" y="905883"/>
                  </a:lnTo>
                  <a:lnTo>
                    <a:pt x="2427640" y="861672"/>
                  </a:lnTo>
                  <a:lnTo>
                    <a:pt x="2413854" y="818151"/>
                  </a:lnTo>
                  <a:lnTo>
                    <a:pt x="2398388" y="775353"/>
                  </a:lnTo>
                  <a:lnTo>
                    <a:pt x="2381277" y="733316"/>
                  </a:lnTo>
                  <a:lnTo>
                    <a:pt x="2362559" y="692073"/>
                  </a:lnTo>
                  <a:lnTo>
                    <a:pt x="2342271" y="651662"/>
                  </a:lnTo>
                  <a:lnTo>
                    <a:pt x="2320450" y="612116"/>
                  </a:lnTo>
                  <a:lnTo>
                    <a:pt x="2297132" y="573471"/>
                  </a:lnTo>
                  <a:lnTo>
                    <a:pt x="2272354" y="535763"/>
                  </a:lnTo>
                  <a:lnTo>
                    <a:pt x="2246155" y="499027"/>
                  </a:lnTo>
                  <a:lnTo>
                    <a:pt x="2218570" y="463299"/>
                  </a:lnTo>
                  <a:lnTo>
                    <a:pt x="2189636" y="428613"/>
                  </a:lnTo>
                  <a:lnTo>
                    <a:pt x="2159391" y="395006"/>
                  </a:lnTo>
                  <a:lnTo>
                    <a:pt x="2127871" y="362512"/>
                  </a:lnTo>
                  <a:lnTo>
                    <a:pt x="2095113" y="331167"/>
                  </a:lnTo>
                  <a:lnTo>
                    <a:pt x="2061155" y="301006"/>
                  </a:lnTo>
                  <a:lnTo>
                    <a:pt x="2026033" y="272065"/>
                  </a:lnTo>
                  <a:lnTo>
                    <a:pt x="1989785" y="244379"/>
                  </a:lnTo>
                  <a:lnTo>
                    <a:pt x="1952446" y="217983"/>
                  </a:lnTo>
                  <a:lnTo>
                    <a:pt x="1914055" y="192913"/>
                  </a:lnTo>
                  <a:lnTo>
                    <a:pt x="1874648" y="169204"/>
                  </a:lnTo>
                  <a:lnTo>
                    <a:pt x="1834262" y="146891"/>
                  </a:lnTo>
                  <a:lnTo>
                    <a:pt x="1792934" y="126011"/>
                  </a:lnTo>
                  <a:lnTo>
                    <a:pt x="1750701" y="106597"/>
                  </a:lnTo>
                  <a:lnTo>
                    <a:pt x="1707600" y="88686"/>
                  </a:lnTo>
                  <a:lnTo>
                    <a:pt x="1663668" y="72313"/>
                  </a:lnTo>
                  <a:lnTo>
                    <a:pt x="1618942" y="57513"/>
                  </a:lnTo>
                  <a:lnTo>
                    <a:pt x="1573458" y="44322"/>
                  </a:lnTo>
                  <a:lnTo>
                    <a:pt x="1527255" y="32776"/>
                  </a:lnTo>
                  <a:lnTo>
                    <a:pt x="1480368" y="22908"/>
                  </a:lnTo>
                  <a:lnTo>
                    <a:pt x="1432835" y="14755"/>
                  </a:lnTo>
                  <a:lnTo>
                    <a:pt x="1384693" y="8353"/>
                  </a:lnTo>
                  <a:lnTo>
                    <a:pt x="1335978" y="3736"/>
                  </a:lnTo>
                  <a:lnTo>
                    <a:pt x="1286728" y="939"/>
                  </a:lnTo>
                  <a:lnTo>
                    <a:pt x="1236979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9080499" y="1811020"/>
              <a:ext cx="2473960" cy="2367280"/>
            </a:xfrm>
            <a:custGeom>
              <a:avLst/>
              <a:gdLst/>
              <a:ahLst/>
              <a:cxnLst/>
              <a:rect l="l" t="t" r="r" b="b"/>
              <a:pathLst>
                <a:path w="2473959" h="2367279">
                  <a:moveTo>
                    <a:pt x="0" y="1183639"/>
                  </a:moveTo>
                  <a:lnTo>
                    <a:pt x="982" y="1136037"/>
                  </a:lnTo>
                  <a:lnTo>
                    <a:pt x="3904" y="1088911"/>
                  </a:lnTo>
                  <a:lnTo>
                    <a:pt x="8729" y="1042297"/>
                  </a:lnTo>
                  <a:lnTo>
                    <a:pt x="15420" y="996231"/>
                  </a:lnTo>
                  <a:lnTo>
                    <a:pt x="23940" y="950748"/>
                  </a:lnTo>
                  <a:lnTo>
                    <a:pt x="34252" y="905883"/>
                  </a:lnTo>
                  <a:lnTo>
                    <a:pt x="46319" y="861672"/>
                  </a:lnTo>
                  <a:lnTo>
                    <a:pt x="60105" y="818151"/>
                  </a:lnTo>
                  <a:lnTo>
                    <a:pt x="75571" y="775353"/>
                  </a:lnTo>
                  <a:lnTo>
                    <a:pt x="92682" y="733316"/>
                  </a:lnTo>
                  <a:lnTo>
                    <a:pt x="111400" y="692073"/>
                  </a:lnTo>
                  <a:lnTo>
                    <a:pt x="131688" y="651662"/>
                  </a:lnTo>
                  <a:lnTo>
                    <a:pt x="153509" y="612116"/>
                  </a:lnTo>
                  <a:lnTo>
                    <a:pt x="176827" y="573471"/>
                  </a:lnTo>
                  <a:lnTo>
                    <a:pt x="201605" y="535763"/>
                  </a:lnTo>
                  <a:lnTo>
                    <a:pt x="227804" y="499027"/>
                  </a:lnTo>
                  <a:lnTo>
                    <a:pt x="255389" y="463299"/>
                  </a:lnTo>
                  <a:lnTo>
                    <a:pt x="284323" y="428613"/>
                  </a:lnTo>
                  <a:lnTo>
                    <a:pt x="314568" y="395006"/>
                  </a:lnTo>
                  <a:lnTo>
                    <a:pt x="346088" y="362512"/>
                  </a:lnTo>
                  <a:lnTo>
                    <a:pt x="378846" y="331167"/>
                  </a:lnTo>
                  <a:lnTo>
                    <a:pt x="412804" y="301006"/>
                  </a:lnTo>
                  <a:lnTo>
                    <a:pt x="447926" y="272065"/>
                  </a:lnTo>
                  <a:lnTo>
                    <a:pt x="484174" y="244379"/>
                  </a:lnTo>
                  <a:lnTo>
                    <a:pt x="521513" y="217983"/>
                  </a:lnTo>
                  <a:lnTo>
                    <a:pt x="559904" y="192913"/>
                  </a:lnTo>
                  <a:lnTo>
                    <a:pt x="599311" y="169204"/>
                  </a:lnTo>
                  <a:lnTo>
                    <a:pt x="639697" y="146891"/>
                  </a:lnTo>
                  <a:lnTo>
                    <a:pt x="681025" y="126011"/>
                  </a:lnTo>
                  <a:lnTo>
                    <a:pt x="723258" y="106597"/>
                  </a:lnTo>
                  <a:lnTo>
                    <a:pt x="766359" y="88686"/>
                  </a:lnTo>
                  <a:lnTo>
                    <a:pt x="810291" y="72313"/>
                  </a:lnTo>
                  <a:lnTo>
                    <a:pt x="855017" y="57513"/>
                  </a:lnTo>
                  <a:lnTo>
                    <a:pt x="900501" y="44322"/>
                  </a:lnTo>
                  <a:lnTo>
                    <a:pt x="946704" y="32776"/>
                  </a:lnTo>
                  <a:lnTo>
                    <a:pt x="993591" y="22908"/>
                  </a:lnTo>
                  <a:lnTo>
                    <a:pt x="1041124" y="14755"/>
                  </a:lnTo>
                  <a:lnTo>
                    <a:pt x="1089266" y="8353"/>
                  </a:lnTo>
                  <a:lnTo>
                    <a:pt x="1137981" y="3736"/>
                  </a:lnTo>
                  <a:lnTo>
                    <a:pt x="1187231" y="939"/>
                  </a:lnTo>
                  <a:lnTo>
                    <a:pt x="1236979" y="0"/>
                  </a:lnTo>
                  <a:lnTo>
                    <a:pt x="1286728" y="939"/>
                  </a:lnTo>
                  <a:lnTo>
                    <a:pt x="1335978" y="3736"/>
                  </a:lnTo>
                  <a:lnTo>
                    <a:pt x="1384693" y="8353"/>
                  </a:lnTo>
                  <a:lnTo>
                    <a:pt x="1432835" y="14755"/>
                  </a:lnTo>
                  <a:lnTo>
                    <a:pt x="1480368" y="22908"/>
                  </a:lnTo>
                  <a:lnTo>
                    <a:pt x="1527255" y="32776"/>
                  </a:lnTo>
                  <a:lnTo>
                    <a:pt x="1573458" y="44322"/>
                  </a:lnTo>
                  <a:lnTo>
                    <a:pt x="1618942" y="57513"/>
                  </a:lnTo>
                  <a:lnTo>
                    <a:pt x="1663668" y="72313"/>
                  </a:lnTo>
                  <a:lnTo>
                    <a:pt x="1707600" y="88686"/>
                  </a:lnTo>
                  <a:lnTo>
                    <a:pt x="1750701" y="106597"/>
                  </a:lnTo>
                  <a:lnTo>
                    <a:pt x="1792934" y="126011"/>
                  </a:lnTo>
                  <a:lnTo>
                    <a:pt x="1834262" y="146891"/>
                  </a:lnTo>
                  <a:lnTo>
                    <a:pt x="1874648" y="169204"/>
                  </a:lnTo>
                  <a:lnTo>
                    <a:pt x="1914055" y="192913"/>
                  </a:lnTo>
                  <a:lnTo>
                    <a:pt x="1952446" y="217983"/>
                  </a:lnTo>
                  <a:lnTo>
                    <a:pt x="1989785" y="244379"/>
                  </a:lnTo>
                  <a:lnTo>
                    <a:pt x="2026033" y="272065"/>
                  </a:lnTo>
                  <a:lnTo>
                    <a:pt x="2061155" y="301006"/>
                  </a:lnTo>
                  <a:lnTo>
                    <a:pt x="2095113" y="331167"/>
                  </a:lnTo>
                  <a:lnTo>
                    <a:pt x="2127871" y="362512"/>
                  </a:lnTo>
                  <a:lnTo>
                    <a:pt x="2159391" y="395006"/>
                  </a:lnTo>
                  <a:lnTo>
                    <a:pt x="2189636" y="428613"/>
                  </a:lnTo>
                  <a:lnTo>
                    <a:pt x="2218570" y="463299"/>
                  </a:lnTo>
                  <a:lnTo>
                    <a:pt x="2246155" y="499027"/>
                  </a:lnTo>
                  <a:lnTo>
                    <a:pt x="2272354" y="535763"/>
                  </a:lnTo>
                  <a:lnTo>
                    <a:pt x="2297132" y="573471"/>
                  </a:lnTo>
                  <a:lnTo>
                    <a:pt x="2320450" y="612116"/>
                  </a:lnTo>
                  <a:lnTo>
                    <a:pt x="2342271" y="651662"/>
                  </a:lnTo>
                  <a:lnTo>
                    <a:pt x="2362559" y="692073"/>
                  </a:lnTo>
                  <a:lnTo>
                    <a:pt x="2381277" y="733316"/>
                  </a:lnTo>
                  <a:lnTo>
                    <a:pt x="2398388" y="775353"/>
                  </a:lnTo>
                  <a:lnTo>
                    <a:pt x="2413854" y="818151"/>
                  </a:lnTo>
                  <a:lnTo>
                    <a:pt x="2427640" y="861672"/>
                  </a:lnTo>
                  <a:lnTo>
                    <a:pt x="2439707" y="905883"/>
                  </a:lnTo>
                  <a:lnTo>
                    <a:pt x="2450019" y="950748"/>
                  </a:lnTo>
                  <a:lnTo>
                    <a:pt x="2458539" y="996231"/>
                  </a:lnTo>
                  <a:lnTo>
                    <a:pt x="2465230" y="1042297"/>
                  </a:lnTo>
                  <a:lnTo>
                    <a:pt x="2470055" y="1088911"/>
                  </a:lnTo>
                  <a:lnTo>
                    <a:pt x="2472977" y="1136037"/>
                  </a:lnTo>
                  <a:lnTo>
                    <a:pt x="2473959" y="1183639"/>
                  </a:lnTo>
                  <a:lnTo>
                    <a:pt x="2472977" y="1231242"/>
                  </a:lnTo>
                  <a:lnTo>
                    <a:pt x="2470055" y="1278368"/>
                  </a:lnTo>
                  <a:lnTo>
                    <a:pt x="2465230" y="1324982"/>
                  </a:lnTo>
                  <a:lnTo>
                    <a:pt x="2458539" y="1371048"/>
                  </a:lnTo>
                  <a:lnTo>
                    <a:pt x="2450019" y="1416531"/>
                  </a:lnTo>
                  <a:lnTo>
                    <a:pt x="2439707" y="1461396"/>
                  </a:lnTo>
                  <a:lnTo>
                    <a:pt x="2427640" y="1505607"/>
                  </a:lnTo>
                  <a:lnTo>
                    <a:pt x="2413854" y="1549128"/>
                  </a:lnTo>
                  <a:lnTo>
                    <a:pt x="2398388" y="1591926"/>
                  </a:lnTo>
                  <a:lnTo>
                    <a:pt x="2381277" y="1633963"/>
                  </a:lnTo>
                  <a:lnTo>
                    <a:pt x="2362559" y="1675206"/>
                  </a:lnTo>
                  <a:lnTo>
                    <a:pt x="2342271" y="1715617"/>
                  </a:lnTo>
                  <a:lnTo>
                    <a:pt x="2320450" y="1755163"/>
                  </a:lnTo>
                  <a:lnTo>
                    <a:pt x="2297132" y="1793808"/>
                  </a:lnTo>
                  <a:lnTo>
                    <a:pt x="2272354" y="1831516"/>
                  </a:lnTo>
                  <a:lnTo>
                    <a:pt x="2246155" y="1868252"/>
                  </a:lnTo>
                  <a:lnTo>
                    <a:pt x="2218570" y="1903980"/>
                  </a:lnTo>
                  <a:lnTo>
                    <a:pt x="2189636" y="1938666"/>
                  </a:lnTo>
                  <a:lnTo>
                    <a:pt x="2159391" y="1972273"/>
                  </a:lnTo>
                  <a:lnTo>
                    <a:pt x="2127871" y="2004767"/>
                  </a:lnTo>
                  <a:lnTo>
                    <a:pt x="2095113" y="2036112"/>
                  </a:lnTo>
                  <a:lnTo>
                    <a:pt x="2061155" y="2066273"/>
                  </a:lnTo>
                  <a:lnTo>
                    <a:pt x="2026033" y="2095214"/>
                  </a:lnTo>
                  <a:lnTo>
                    <a:pt x="1989785" y="2122900"/>
                  </a:lnTo>
                  <a:lnTo>
                    <a:pt x="1952446" y="2149296"/>
                  </a:lnTo>
                  <a:lnTo>
                    <a:pt x="1914055" y="2174366"/>
                  </a:lnTo>
                  <a:lnTo>
                    <a:pt x="1874648" y="2198075"/>
                  </a:lnTo>
                  <a:lnTo>
                    <a:pt x="1834262" y="2220388"/>
                  </a:lnTo>
                  <a:lnTo>
                    <a:pt x="1792934" y="2241268"/>
                  </a:lnTo>
                  <a:lnTo>
                    <a:pt x="1750701" y="2260682"/>
                  </a:lnTo>
                  <a:lnTo>
                    <a:pt x="1707600" y="2278593"/>
                  </a:lnTo>
                  <a:lnTo>
                    <a:pt x="1663668" y="2294966"/>
                  </a:lnTo>
                  <a:lnTo>
                    <a:pt x="1618942" y="2309766"/>
                  </a:lnTo>
                  <a:lnTo>
                    <a:pt x="1573458" y="2322957"/>
                  </a:lnTo>
                  <a:lnTo>
                    <a:pt x="1527255" y="2334503"/>
                  </a:lnTo>
                  <a:lnTo>
                    <a:pt x="1480368" y="2344371"/>
                  </a:lnTo>
                  <a:lnTo>
                    <a:pt x="1432835" y="2352524"/>
                  </a:lnTo>
                  <a:lnTo>
                    <a:pt x="1384693" y="2358926"/>
                  </a:lnTo>
                  <a:lnTo>
                    <a:pt x="1335978" y="2363543"/>
                  </a:lnTo>
                  <a:lnTo>
                    <a:pt x="1286728" y="2366340"/>
                  </a:lnTo>
                  <a:lnTo>
                    <a:pt x="1236979" y="2367279"/>
                  </a:lnTo>
                  <a:lnTo>
                    <a:pt x="1187231" y="2366340"/>
                  </a:lnTo>
                  <a:lnTo>
                    <a:pt x="1137981" y="2363543"/>
                  </a:lnTo>
                  <a:lnTo>
                    <a:pt x="1089266" y="2358926"/>
                  </a:lnTo>
                  <a:lnTo>
                    <a:pt x="1041124" y="2352524"/>
                  </a:lnTo>
                  <a:lnTo>
                    <a:pt x="993591" y="2344371"/>
                  </a:lnTo>
                  <a:lnTo>
                    <a:pt x="946704" y="2334503"/>
                  </a:lnTo>
                  <a:lnTo>
                    <a:pt x="900501" y="2322957"/>
                  </a:lnTo>
                  <a:lnTo>
                    <a:pt x="855017" y="2309766"/>
                  </a:lnTo>
                  <a:lnTo>
                    <a:pt x="810291" y="2294966"/>
                  </a:lnTo>
                  <a:lnTo>
                    <a:pt x="766359" y="2278593"/>
                  </a:lnTo>
                  <a:lnTo>
                    <a:pt x="723258" y="2260682"/>
                  </a:lnTo>
                  <a:lnTo>
                    <a:pt x="681025" y="2241268"/>
                  </a:lnTo>
                  <a:lnTo>
                    <a:pt x="639697" y="2220388"/>
                  </a:lnTo>
                  <a:lnTo>
                    <a:pt x="599311" y="2198075"/>
                  </a:lnTo>
                  <a:lnTo>
                    <a:pt x="559904" y="2174366"/>
                  </a:lnTo>
                  <a:lnTo>
                    <a:pt x="521513" y="2149296"/>
                  </a:lnTo>
                  <a:lnTo>
                    <a:pt x="484174" y="2122900"/>
                  </a:lnTo>
                  <a:lnTo>
                    <a:pt x="447926" y="2095214"/>
                  </a:lnTo>
                  <a:lnTo>
                    <a:pt x="412804" y="2066273"/>
                  </a:lnTo>
                  <a:lnTo>
                    <a:pt x="378846" y="2036112"/>
                  </a:lnTo>
                  <a:lnTo>
                    <a:pt x="346088" y="2004767"/>
                  </a:lnTo>
                  <a:lnTo>
                    <a:pt x="314568" y="1972273"/>
                  </a:lnTo>
                  <a:lnTo>
                    <a:pt x="284323" y="1938666"/>
                  </a:lnTo>
                  <a:lnTo>
                    <a:pt x="255389" y="1903980"/>
                  </a:lnTo>
                  <a:lnTo>
                    <a:pt x="227804" y="1868252"/>
                  </a:lnTo>
                  <a:lnTo>
                    <a:pt x="201605" y="1831516"/>
                  </a:lnTo>
                  <a:lnTo>
                    <a:pt x="176827" y="1793808"/>
                  </a:lnTo>
                  <a:lnTo>
                    <a:pt x="153509" y="1755163"/>
                  </a:lnTo>
                  <a:lnTo>
                    <a:pt x="131688" y="1715617"/>
                  </a:lnTo>
                  <a:lnTo>
                    <a:pt x="111400" y="1675206"/>
                  </a:lnTo>
                  <a:lnTo>
                    <a:pt x="92682" y="1633963"/>
                  </a:lnTo>
                  <a:lnTo>
                    <a:pt x="75571" y="1591926"/>
                  </a:lnTo>
                  <a:lnTo>
                    <a:pt x="60105" y="1549128"/>
                  </a:lnTo>
                  <a:lnTo>
                    <a:pt x="46319" y="1505607"/>
                  </a:lnTo>
                  <a:lnTo>
                    <a:pt x="34252" y="1461396"/>
                  </a:lnTo>
                  <a:lnTo>
                    <a:pt x="23940" y="1416531"/>
                  </a:lnTo>
                  <a:lnTo>
                    <a:pt x="15420" y="1371048"/>
                  </a:lnTo>
                  <a:lnTo>
                    <a:pt x="8729" y="1324982"/>
                  </a:lnTo>
                  <a:lnTo>
                    <a:pt x="3904" y="1278368"/>
                  </a:lnTo>
                  <a:lnTo>
                    <a:pt x="982" y="1231242"/>
                  </a:lnTo>
                  <a:lnTo>
                    <a:pt x="0" y="1183639"/>
                  </a:lnTo>
                  <a:close/>
                </a:path>
              </a:pathLst>
            </a:custGeom>
            <a:ln w="20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166152" y="3549491"/>
            <a:ext cx="2622233" cy="182165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50" marR="7620" algn="ctr">
              <a:lnSpc>
                <a:spcPts val="2310"/>
              </a:lnSpc>
              <a:spcBef>
                <a:spcPts val="405"/>
              </a:spcBef>
            </a:pPr>
            <a:r>
              <a:rPr sz="2100" b="1" spc="-45" dirty="0">
                <a:latin typeface="Calibri"/>
                <a:cs typeface="Calibri"/>
              </a:rPr>
              <a:t>P</a:t>
            </a:r>
            <a:r>
              <a:rPr sz="2100" b="1" spc="-15" dirty="0">
                <a:latin typeface="Calibri"/>
                <a:cs typeface="Calibri"/>
              </a:rPr>
              <a:t>e</a:t>
            </a:r>
            <a:r>
              <a:rPr sz="2100" b="1" spc="8" dirty="0">
                <a:latin typeface="Calibri"/>
                <a:cs typeface="Calibri"/>
              </a:rPr>
              <a:t>nd</a:t>
            </a:r>
            <a:r>
              <a:rPr sz="2100" b="1" spc="-15" dirty="0">
                <a:latin typeface="Calibri"/>
                <a:cs typeface="Calibri"/>
              </a:rPr>
              <a:t>e</a:t>
            </a:r>
            <a:r>
              <a:rPr sz="2100" b="1" spc="-23" dirty="0">
                <a:latin typeface="Calibri"/>
                <a:cs typeface="Calibri"/>
              </a:rPr>
              <a:t>ka</a:t>
            </a:r>
            <a:r>
              <a:rPr sz="2100" b="1" spc="-45" dirty="0">
                <a:latin typeface="Calibri"/>
                <a:cs typeface="Calibri"/>
              </a:rPr>
              <a:t>t</a:t>
            </a:r>
            <a:r>
              <a:rPr sz="2100" b="1" spc="8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n</a:t>
            </a:r>
            <a:r>
              <a:rPr sz="2100" b="1" spc="-23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J</a:t>
            </a:r>
            <a:r>
              <a:rPr sz="2100" b="1" dirty="0">
                <a:latin typeface="Calibri"/>
                <a:cs typeface="Calibri"/>
              </a:rPr>
              <a:t>ITU</a:t>
            </a:r>
            <a:r>
              <a:rPr sz="2100" b="1" spc="-158" dirty="0">
                <a:latin typeface="Calibri"/>
                <a:cs typeface="Calibri"/>
              </a:rPr>
              <a:t>P</a:t>
            </a:r>
            <a:r>
              <a:rPr sz="2100" b="1" spc="-15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</a:t>
            </a:r>
            <a:r>
              <a:rPr sz="2100" b="1" spc="-15" dirty="0">
                <a:latin typeface="Calibri"/>
                <a:cs typeface="Calibri"/>
              </a:rPr>
              <a:t>N</a:t>
            </a:r>
            <a:r>
              <a:rPr sz="2100" b="1" dirty="0">
                <a:latin typeface="Calibri"/>
                <a:cs typeface="Calibri"/>
              </a:rPr>
              <a:t>A  </a:t>
            </a:r>
            <a:r>
              <a:rPr sz="2100" b="1" spc="-8" dirty="0">
                <a:latin typeface="Calibri"/>
                <a:cs typeface="Calibri"/>
              </a:rPr>
              <a:t>menggabungkan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konten, efek, </a:t>
            </a:r>
            <a:r>
              <a:rPr sz="2100" b="1" dirty="0">
                <a:latin typeface="Calibri"/>
                <a:cs typeface="Calibri"/>
              </a:rPr>
              <a:t>dampak </a:t>
            </a:r>
            <a:r>
              <a:rPr sz="2100" b="1" spc="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dan </a:t>
            </a:r>
            <a:r>
              <a:rPr sz="2100" b="1" spc="-23" dirty="0">
                <a:latin typeface="Calibri"/>
                <a:cs typeface="Calibri"/>
              </a:rPr>
              <a:t>strategi </a:t>
            </a:r>
            <a:r>
              <a:rPr sz="2100" b="1" dirty="0">
                <a:latin typeface="Calibri"/>
                <a:cs typeface="Calibri"/>
              </a:rPr>
              <a:t>pemulihan </a:t>
            </a:r>
            <a:r>
              <a:rPr sz="2100" b="1" spc="-458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daerah </a:t>
            </a:r>
            <a:r>
              <a:rPr sz="2100" b="1" spc="-15" dirty="0">
                <a:latin typeface="Calibri"/>
                <a:cs typeface="Calibri"/>
              </a:rPr>
              <a:t>/wilayah </a:t>
            </a:r>
            <a:r>
              <a:rPr sz="2100" b="1" spc="-8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pascabencana.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296059" y="421453"/>
            <a:ext cx="6833806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30" dirty="0">
                <a:solidFill>
                  <a:srgbClr val="FFFFFF"/>
                </a:solidFill>
                <a:latin typeface="Calibri"/>
                <a:cs typeface="Calibri"/>
              </a:rPr>
              <a:t>EVOLUSI</a:t>
            </a:r>
            <a:r>
              <a:rPr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3" dirty="0">
                <a:solidFill>
                  <a:srgbClr val="FFFFFF"/>
                </a:solidFill>
                <a:latin typeface="Calibri"/>
                <a:cs typeface="Calibri"/>
              </a:rPr>
              <a:t>METODOLOGI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929269" y="430814"/>
            <a:ext cx="3464243" cy="7579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4800" b="1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4800" b="1" spc="-68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4800" b="1" spc="-45" dirty="0">
                <a:solidFill>
                  <a:srgbClr val="FFC000"/>
                </a:solidFill>
                <a:latin typeface="Calibri"/>
                <a:cs typeface="Calibri"/>
              </a:rPr>
              <a:t>JITUPASNA</a:t>
            </a:r>
            <a:r>
              <a:rPr sz="4800" b="1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endParaRPr sz="4800" dirty="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695950" y="6667501"/>
            <a:ext cx="12614910" cy="3089909"/>
            <a:chOff x="3797300" y="4445000"/>
            <a:chExt cx="8409940" cy="2059939"/>
          </a:xfrm>
        </p:grpSpPr>
        <p:sp>
          <p:nvSpPr>
            <p:cNvPr id="38" name="object 38"/>
            <p:cNvSpPr/>
            <p:nvPr/>
          </p:nvSpPr>
          <p:spPr>
            <a:xfrm>
              <a:off x="3811270" y="4458970"/>
              <a:ext cx="8382000" cy="2032000"/>
            </a:xfrm>
            <a:custGeom>
              <a:avLst/>
              <a:gdLst/>
              <a:ahLst/>
              <a:cxnLst/>
              <a:rect l="l" t="t" r="r" b="b"/>
              <a:pathLst>
                <a:path w="8382000" h="2032000">
                  <a:moveTo>
                    <a:pt x="8382000" y="0"/>
                  </a:moveTo>
                  <a:lnTo>
                    <a:pt x="0" y="0"/>
                  </a:lnTo>
                  <a:lnTo>
                    <a:pt x="0" y="2031999"/>
                  </a:lnTo>
                  <a:lnTo>
                    <a:pt x="8382000" y="2031999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811270" y="4458970"/>
              <a:ext cx="8382000" cy="2032000"/>
            </a:xfrm>
            <a:custGeom>
              <a:avLst/>
              <a:gdLst/>
              <a:ahLst/>
              <a:cxnLst/>
              <a:rect l="l" t="t" r="r" b="b"/>
              <a:pathLst>
                <a:path w="8382000" h="2032000">
                  <a:moveTo>
                    <a:pt x="0" y="2031999"/>
                  </a:moveTo>
                  <a:lnTo>
                    <a:pt x="8382000" y="2031999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2031999"/>
                  </a:lnTo>
                  <a:close/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737860" y="6611540"/>
            <a:ext cx="12552045" cy="3044103"/>
          </a:xfrm>
          <a:prstGeom prst="rect">
            <a:avLst/>
          </a:prstGeom>
        </p:spPr>
        <p:txBody>
          <a:bodyPr vert="horz" wrap="square" lIns="0" tIns="134303" rIns="0" bIns="0" rtlCol="0">
            <a:spAutoFit/>
          </a:bodyPr>
          <a:lstStyle/>
          <a:p>
            <a:pPr marL="115253">
              <a:spcBef>
                <a:spcPts val="1058"/>
              </a:spcBef>
            </a:pP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Jitupasna</a:t>
            </a:r>
            <a:endParaRPr sz="3000">
              <a:latin typeface="Arial"/>
              <a:cs typeface="Arial"/>
            </a:endParaRPr>
          </a:p>
          <a:p>
            <a:pPr marL="115253" marR="271463">
              <a:spcBef>
                <a:spcPts val="900"/>
              </a:spcBef>
            </a:pPr>
            <a:r>
              <a:rPr sz="3000" spc="-8" dirty="0">
                <a:solidFill>
                  <a:srgbClr val="FFFFFF"/>
                </a:solidFill>
                <a:latin typeface="Arial MT"/>
                <a:cs typeface="Arial MT"/>
              </a:rPr>
              <a:t>Pengkajian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kebutuhan pascabencana adalah suatu </a:t>
            </a:r>
            <a:r>
              <a:rPr sz="3000" spc="-8" dirty="0">
                <a:solidFill>
                  <a:srgbClr val="FFFFFF"/>
                </a:solidFill>
                <a:latin typeface="Arial MT"/>
                <a:cs typeface="Arial MT"/>
              </a:rPr>
              <a:t>rangkaian kegiatan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8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3000" spc="-2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8" dirty="0">
                <a:solidFill>
                  <a:srgbClr val="FFFFFF"/>
                </a:solidFill>
                <a:latin typeface="Arial MT"/>
                <a:cs typeface="Arial MT"/>
              </a:rPr>
              <a:t>pengkajian</a:t>
            </a:r>
            <a:r>
              <a:rPr sz="3000" spc="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3000" spc="-8" dirty="0">
                <a:solidFill>
                  <a:srgbClr val="FFFFFF"/>
                </a:solidFill>
                <a:latin typeface="Arial MT"/>
                <a:cs typeface="Arial MT"/>
              </a:rPr>
              <a:t>penilaian</a:t>
            </a:r>
            <a:r>
              <a:rPr sz="30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b="1" spc="-53" dirty="0">
                <a:solidFill>
                  <a:srgbClr val="FFC000"/>
                </a:solidFill>
                <a:latin typeface="Arial"/>
                <a:cs typeface="Arial"/>
              </a:rPr>
              <a:t>AKIBAT</a:t>
            </a:r>
            <a:r>
              <a:rPr sz="3000" spc="-53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3000" spc="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8" dirty="0">
                <a:solidFill>
                  <a:srgbClr val="FFFFFF"/>
                </a:solidFill>
                <a:latin typeface="Arial MT"/>
                <a:cs typeface="Arial MT"/>
              </a:rPr>
              <a:t>analisis</a:t>
            </a:r>
            <a:r>
              <a:rPr sz="3000" spc="3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b="1" spc="-68" dirty="0">
                <a:solidFill>
                  <a:srgbClr val="FFC000"/>
                </a:solidFill>
                <a:latin typeface="Arial"/>
                <a:cs typeface="Arial"/>
              </a:rPr>
              <a:t>DAMPAK</a:t>
            </a:r>
            <a:r>
              <a:rPr sz="3000" b="1" spc="171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3000" spc="-2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-8" dirty="0">
                <a:solidFill>
                  <a:srgbClr val="FFFFFF"/>
                </a:solidFill>
                <a:latin typeface="Arial MT"/>
                <a:cs typeface="Arial MT"/>
              </a:rPr>
              <a:t>perkiraan </a:t>
            </a:r>
            <a:r>
              <a:rPr sz="3000" spc="-8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b="1" spc="-15" dirty="0">
                <a:solidFill>
                  <a:srgbClr val="FFC000"/>
                </a:solidFill>
                <a:latin typeface="Arial"/>
                <a:cs typeface="Arial"/>
              </a:rPr>
              <a:t>KEBUTUHAN</a:t>
            </a:r>
            <a:r>
              <a:rPr sz="3000" spc="-15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3000" spc="-8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menjadi dasar </a:t>
            </a:r>
            <a:r>
              <a:rPr sz="3000" spc="-8" dirty="0">
                <a:solidFill>
                  <a:srgbClr val="FFFFFF"/>
                </a:solidFill>
                <a:latin typeface="Arial MT"/>
                <a:cs typeface="Arial MT"/>
              </a:rPr>
              <a:t>bagi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penyusunan rencana aksi </a:t>
            </a:r>
            <a:r>
              <a:rPr sz="3000" spc="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rehabilitasi</a:t>
            </a:r>
            <a:r>
              <a:rPr sz="3000" spc="-3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3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rekonstruksi</a:t>
            </a:r>
            <a:r>
              <a:rPr sz="3000" spc="-2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pascabencana</a:t>
            </a:r>
            <a:endParaRPr sz="3000">
              <a:latin typeface="Arial MT"/>
              <a:cs typeface="Arial MT"/>
            </a:endParaRPr>
          </a:p>
          <a:p>
            <a:pPr marL="115253">
              <a:spcBef>
                <a:spcPts val="938"/>
              </a:spcBef>
            </a:pPr>
            <a:r>
              <a:rPr sz="2400" b="1" spc="-8" dirty="0">
                <a:solidFill>
                  <a:srgbClr val="FFC000"/>
                </a:solidFill>
                <a:latin typeface="Arial"/>
                <a:cs typeface="Arial"/>
              </a:rPr>
              <a:t>(Perka</a:t>
            </a:r>
            <a:r>
              <a:rPr sz="2400" b="1" spc="23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8" dirty="0">
                <a:solidFill>
                  <a:srgbClr val="FFC000"/>
                </a:solidFill>
                <a:latin typeface="Arial"/>
                <a:cs typeface="Arial"/>
              </a:rPr>
              <a:t>BNPB</a:t>
            </a:r>
            <a:r>
              <a:rPr sz="24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8" dirty="0">
                <a:solidFill>
                  <a:srgbClr val="FFC000"/>
                </a:solidFill>
                <a:latin typeface="Arial"/>
                <a:cs typeface="Arial"/>
              </a:rPr>
              <a:t>No.15 </a:t>
            </a:r>
            <a:r>
              <a:rPr sz="2400" b="1" spc="-45" dirty="0">
                <a:solidFill>
                  <a:srgbClr val="FFC000"/>
                </a:solidFill>
                <a:latin typeface="Arial"/>
                <a:cs typeface="Arial"/>
              </a:rPr>
              <a:t>Tahun</a:t>
            </a:r>
            <a:r>
              <a:rPr sz="2400" b="1" spc="-8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FFC000"/>
                </a:solidFill>
                <a:latin typeface="Arial"/>
                <a:cs typeface="Arial"/>
              </a:rPr>
              <a:t>2011)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64870" y="411480"/>
            <a:ext cx="2167890" cy="3120390"/>
            <a:chOff x="576580" y="274320"/>
            <a:chExt cx="1445260" cy="2080260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000" y="332740"/>
              <a:ext cx="1328420" cy="196341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76580" y="274319"/>
              <a:ext cx="1445260" cy="2080260"/>
            </a:xfrm>
            <a:custGeom>
              <a:avLst/>
              <a:gdLst/>
              <a:ahLst/>
              <a:cxnLst/>
              <a:rect l="l" t="t" r="r" b="b"/>
              <a:pathLst>
                <a:path w="1445260" h="2080260">
                  <a:moveTo>
                    <a:pt x="1398524" y="46990"/>
                  </a:moveTo>
                  <a:lnTo>
                    <a:pt x="46736" y="46990"/>
                  </a:lnTo>
                  <a:lnTo>
                    <a:pt x="46736" y="58420"/>
                  </a:lnTo>
                  <a:lnTo>
                    <a:pt x="46736" y="2021840"/>
                  </a:lnTo>
                  <a:lnTo>
                    <a:pt x="46736" y="2033270"/>
                  </a:lnTo>
                  <a:lnTo>
                    <a:pt x="1398524" y="2033270"/>
                  </a:lnTo>
                  <a:lnTo>
                    <a:pt x="1398524" y="2021840"/>
                  </a:lnTo>
                  <a:lnTo>
                    <a:pt x="1398524" y="58432"/>
                  </a:lnTo>
                  <a:lnTo>
                    <a:pt x="1386840" y="58432"/>
                  </a:lnTo>
                  <a:lnTo>
                    <a:pt x="1386840" y="2021840"/>
                  </a:lnTo>
                  <a:lnTo>
                    <a:pt x="58420" y="2021840"/>
                  </a:lnTo>
                  <a:lnTo>
                    <a:pt x="58420" y="58420"/>
                  </a:lnTo>
                  <a:lnTo>
                    <a:pt x="1398524" y="58420"/>
                  </a:lnTo>
                  <a:lnTo>
                    <a:pt x="1398524" y="46990"/>
                  </a:lnTo>
                  <a:close/>
                </a:path>
                <a:path w="1445260" h="2080260">
                  <a:moveTo>
                    <a:pt x="1445260" y="0"/>
                  </a:moveTo>
                  <a:lnTo>
                    <a:pt x="1410208" y="0"/>
                  </a:lnTo>
                  <a:lnTo>
                    <a:pt x="1410208" y="35560"/>
                  </a:lnTo>
                  <a:lnTo>
                    <a:pt x="1410208" y="2044700"/>
                  </a:lnTo>
                  <a:lnTo>
                    <a:pt x="35052" y="2044700"/>
                  </a:lnTo>
                  <a:lnTo>
                    <a:pt x="35052" y="35560"/>
                  </a:lnTo>
                  <a:lnTo>
                    <a:pt x="1410208" y="35560"/>
                  </a:lnTo>
                  <a:lnTo>
                    <a:pt x="141020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2044700"/>
                  </a:lnTo>
                  <a:lnTo>
                    <a:pt x="0" y="2080260"/>
                  </a:lnTo>
                  <a:lnTo>
                    <a:pt x="1445260" y="2080260"/>
                  </a:lnTo>
                  <a:lnTo>
                    <a:pt x="1445260" y="2045208"/>
                  </a:lnTo>
                  <a:lnTo>
                    <a:pt x="1445260" y="2044700"/>
                  </a:lnTo>
                  <a:lnTo>
                    <a:pt x="1445260" y="35560"/>
                  </a:lnTo>
                  <a:lnTo>
                    <a:pt x="1445260" y="35052"/>
                  </a:lnTo>
                  <a:lnTo>
                    <a:pt x="1445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2857500" y="6595110"/>
            <a:ext cx="2167890" cy="3227070"/>
            <a:chOff x="1905000" y="4396740"/>
            <a:chExt cx="1445260" cy="2151380"/>
          </a:xfrm>
        </p:grpSpPr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63419" y="4455160"/>
              <a:ext cx="1328420" cy="203453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934209" y="4425950"/>
              <a:ext cx="1386840" cy="2092960"/>
            </a:xfrm>
            <a:custGeom>
              <a:avLst/>
              <a:gdLst/>
              <a:ahLst/>
              <a:cxnLst/>
              <a:rect l="l" t="t" r="r" b="b"/>
              <a:pathLst>
                <a:path w="1386839" h="2092959">
                  <a:moveTo>
                    <a:pt x="0" y="2092960"/>
                  </a:moveTo>
                  <a:lnTo>
                    <a:pt x="1386839" y="2092960"/>
                  </a:lnTo>
                  <a:lnTo>
                    <a:pt x="1386839" y="0"/>
                  </a:lnTo>
                  <a:lnTo>
                    <a:pt x="0" y="0"/>
                  </a:lnTo>
                  <a:lnTo>
                    <a:pt x="0" y="2092960"/>
                  </a:lnTo>
                  <a:close/>
                </a:path>
              </a:pathLst>
            </a:custGeom>
            <a:ln w="58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236293" y="1838732"/>
            <a:ext cx="4845072" cy="4845072"/>
          </a:xfrm>
          <a:custGeom>
            <a:avLst/>
            <a:gdLst/>
            <a:ahLst/>
            <a:cxnLst/>
            <a:rect l="l" t="t" r="r" b="b"/>
            <a:pathLst>
              <a:path w="4845072" h="4845072">
                <a:moveTo>
                  <a:pt x="0" y="0"/>
                </a:moveTo>
                <a:lnTo>
                  <a:pt x="4845071" y="0"/>
                </a:lnTo>
                <a:lnTo>
                  <a:pt x="4845071" y="4845071"/>
                </a:lnTo>
                <a:lnTo>
                  <a:pt x="0" y="4845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31216" y="4180441"/>
            <a:ext cx="8839116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ID" sz="3600" spc="-5" dirty="0" err="1">
                <a:latin typeface="Calibri"/>
                <a:cs typeface="Calibri"/>
              </a:rPr>
              <a:t>Suatu</a:t>
            </a:r>
            <a:r>
              <a:rPr lang="en-ID" sz="3600" spc="-60" dirty="0">
                <a:latin typeface="Calibri"/>
                <a:cs typeface="Calibri"/>
              </a:rPr>
              <a:t> </a:t>
            </a:r>
            <a:r>
              <a:rPr lang="en-ID" sz="3600" spc="-10" dirty="0" err="1">
                <a:latin typeface="Calibri"/>
                <a:cs typeface="Calibri"/>
              </a:rPr>
              <a:t>rangkaian</a:t>
            </a:r>
            <a:r>
              <a:rPr lang="en-ID" sz="3600" spc="-50" dirty="0">
                <a:latin typeface="Calibri"/>
                <a:cs typeface="Calibri"/>
              </a:rPr>
              <a:t> </a:t>
            </a:r>
            <a:r>
              <a:rPr lang="en-ID" sz="3600" spc="-15" dirty="0" err="1">
                <a:latin typeface="Calibri"/>
                <a:cs typeface="Calibri"/>
              </a:rPr>
              <a:t>kegiatan</a:t>
            </a:r>
            <a:r>
              <a:rPr lang="en-ID" sz="3600" spc="-55" dirty="0">
                <a:latin typeface="Calibri"/>
                <a:cs typeface="Calibri"/>
              </a:rPr>
              <a:t> </a:t>
            </a:r>
            <a:r>
              <a:rPr lang="en-ID" sz="3600" spc="-10" dirty="0">
                <a:latin typeface="Calibri"/>
                <a:cs typeface="Calibri"/>
              </a:rPr>
              <a:t>yang </a:t>
            </a:r>
            <a:r>
              <a:rPr lang="en-ID" sz="3600" spc="-480" dirty="0">
                <a:latin typeface="Calibri"/>
                <a:cs typeface="Calibri"/>
              </a:rPr>
              <a:t> </a:t>
            </a:r>
            <a:r>
              <a:rPr lang="en-ID" sz="3600" spc="-5" dirty="0" err="1">
                <a:latin typeface="Calibri"/>
                <a:cs typeface="Calibri"/>
              </a:rPr>
              <a:t>meliputi</a:t>
            </a:r>
            <a:r>
              <a:rPr lang="en-ID" sz="3600" spc="-5" dirty="0">
                <a:latin typeface="Calibri"/>
                <a:cs typeface="Calibri"/>
              </a:rPr>
              <a:t> </a:t>
            </a:r>
            <a:r>
              <a:rPr lang="en-ID" sz="3600" b="1" spc="-10" dirty="0" err="1">
                <a:latin typeface="Calibri"/>
                <a:cs typeface="Calibri"/>
              </a:rPr>
              <a:t>pengkajian</a:t>
            </a:r>
            <a:r>
              <a:rPr lang="en-ID" sz="3600" b="1" spc="-10" dirty="0">
                <a:latin typeface="Calibri"/>
                <a:cs typeface="Calibri"/>
              </a:rPr>
              <a:t> </a:t>
            </a:r>
            <a:r>
              <a:rPr lang="en-ID" sz="3600" b="1" spc="-5" dirty="0">
                <a:latin typeface="Calibri"/>
                <a:cs typeface="Calibri"/>
              </a:rPr>
              <a:t>dan </a:t>
            </a:r>
            <a:r>
              <a:rPr lang="en-ID" sz="3600" b="1" dirty="0">
                <a:latin typeface="Calibri"/>
                <a:cs typeface="Calibri"/>
              </a:rPr>
              <a:t> </a:t>
            </a:r>
            <a:r>
              <a:rPr lang="en-ID" sz="3600" b="1" spc="-5" dirty="0" err="1">
                <a:latin typeface="Calibri"/>
                <a:cs typeface="Calibri"/>
              </a:rPr>
              <a:t>penilaian</a:t>
            </a:r>
            <a:r>
              <a:rPr lang="en-ID" sz="3600" b="1" spc="-5" dirty="0">
                <a:latin typeface="Calibri"/>
                <a:cs typeface="Calibri"/>
              </a:rPr>
              <a:t> </a:t>
            </a:r>
            <a:r>
              <a:rPr lang="en-ID" sz="3600" b="1" spc="-10" dirty="0" err="1">
                <a:latin typeface="Calibri"/>
                <a:cs typeface="Calibri"/>
              </a:rPr>
              <a:t>akibat</a:t>
            </a:r>
            <a:r>
              <a:rPr lang="en-ID" sz="3600" b="1" spc="-5" dirty="0">
                <a:latin typeface="Calibri"/>
                <a:cs typeface="Calibri"/>
              </a:rPr>
              <a:t> </a:t>
            </a:r>
            <a:r>
              <a:rPr lang="en-ID" sz="3600" b="1" spc="-10" dirty="0" err="1">
                <a:latin typeface="Calibri"/>
                <a:cs typeface="Calibri"/>
              </a:rPr>
              <a:t>bencana</a:t>
            </a:r>
            <a:r>
              <a:rPr lang="en-ID" sz="3600" spc="-10" dirty="0">
                <a:latin typeface="Calibri"/>
                <a:cs typeface="Calibri"/>
              </a:rPr>
              <a:t>, </a:t>
            </a:r>
            <a:r>
              <a:rPr lang="en-ID" sz="3600" spc="-5" dirty="0">
                <a:latin typeface="Calibri"/>
                <a:cs typeface="Calibri"/>
              </a:rPr>
              <a:t> </a:t>
            </a:r>
            <a:r>
              <a:rPr lang="en-ID" sz="3600" b="1" spc="-5" dirty="0" err="1">
                <a:solidFill>
                  <a:srgbClr val="FF0000"/>
                </a:solidFill>
                <a:latin typeface="Calibri"/>
                <a:cs typeface="Calibri"/>
              </a:rPr>
              <a:t>analisis</a:t>
            </a:r>
            <a:r>
              <a:rPr lang="en-ID" sz="3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ID" sz="3600" b="1" spc="-10" dirty="0" err="1">
                <a:solidFill>
                  <a:srgbClr val="FF0000"/>
                </a:solidFill>
                <a:latin typeface="Calibri"/>
                <a:cs typeface="Calibri"/>
              </a:rPr>
              <a:t>dampak</a:t>
            </a:r>
            <a:r>
              <a:rPr lang="en-ID"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ID" sz="3600" b="1" spc="-10" dirty="0" err="1">
                <a:solidFill>
                  <a:srgbClr val="FF0000"/>
                </a:solidFill>
                <a:latin typeface="Calibri"/>
                <a:cs typeface="Calibri"/>
              </a:rPr>
              <a:t>bencana</a:t>
            </a:r>
            <a:r>
              <a:rPr lang="en-ID" sz="3600" spc="-10" dirty="0">
                <a:latin typeface="Calibri"/>
                <a:cs typeface="Calibri"/>
              </a:rPr>
              <a:t>, </a:t>
            </a:r>
            <a:r>
              <a:rPr lang="en-ID" sz="3600" spc="-5" dirty="0">
                <a:latin typeface="Calibri"/>
                <a:cs typeface="Calibri"/>
              </a:rPr>
              <a:t> </a:t>
            </a:r>
            <a:r>
              <a:rPr lang="en-ID" sz="3600" b="1" spc="-10" dirty="0" err="1">
                <a:solidFill>
                  <a:srgbClr val="001F5F"/>
                </a:solidFill>
                <a:latin typeface="Calibri"/>
                <a:cs typeface="Calibri"/>
              </a:rPr>
              <a:t>perkiraan</a:t>
            </a:r>
            <a:r>
              <a:rPr lang="en-ID" sz="3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n-ID" sz="3600" b="1" spc="-10" dirty="0" err="1">
                <a:solidFill>
                  <a:srgbClr val="001F5F"/>
                </a:solidFill>
                <a:latin typeface="Calibri"/>
                <a:cs typeface="Calibri"/>
              </a:rPr>
              <a:t>kebutuhan</a:t>
            </a:r>
            <a:r>
              <a:rPr lang="en-ID" sz="3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n-ID" sz="3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n-ID" sz="3600" b="1" spc="-10" dirty="0" err="1">
                <a:solidFill>
                  <a:srgbClr val="001F5F"/>
                </a:solidFill>
                <a:latin typeface="Calibri"/>
                <a:cs typeface="Calibri"/>
              </a:rPr>
              <a:t>pascabencana</a:t>
            </a:r>
            <a:r>
              <a:rPr lang="en-ID" sz="3600" spc="-10" dirty="0">
                <a:latin typeface="Calibri"/>
                <a:cs typeface="Calibri"/>
              </a:rPr>
              <a:t>,</a:t>
            </a:r>
            <a:r>
              <a:rPr lang="en-ID" sz="3600" spc="45" dirty="0">
                <a:latin typeface="Calibri"/>
                <a:cs typeface="Calibri"/>
              </a:rPr>
              <a:t> </a:t>
            </a:r>
            <a:r>
              <a:rPr lang="en-ID" sz="3600" dirty="0">
                <a:latin typeface="Calibri"/>
                <a:cs typeface="Calibri"/>
              </a:rPr>
              <a:t>dan </a:t>
            </a:r>
            <a:r>
              <a:rPr lang="en-ID" sz="3600" spc="5" dirty="0">
                <a:latin typeface="Calibri"/>
                <a:cs typeface="Calibri"/>
              </a:rPr>
              <a:t> </a:t>
            </a:r>
            <a:r>
              <a:rPr lang="en-ID" sz="3600" b="1" spc="-15" dirty="0" err="1">
                <a:solidFill>
                  <a:srgbClr val="525252"/>
                </a:solidFill>
                <a:latin typeface="Calibri"/>
                <a:cs typeface="Calibri"/>
              </a:rPr>
              <a:t>rekomendasi</a:t>
            </a:r>
            <a:r>
              <a:rPr lang="en-ID" sz="3600" b="1" spc="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lang="en-ID" sz="3600" b="1" spc="-15" dirty="0" err="1">
                <a:solidFill>
                  <a:srgbClr val="525252"/>
                </a:solidFill>
                <a:latin typeface="Calibri"/>
                <a:cs typeface="Calibri"/>
              </a:rPr>
              <a:t>awal</a:t>
            </a:r>
            <a:r>
              <a:rPr lang="en-ID" sz="3600" b="1" spc="1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lang="en-ID" sz="3600" b="1" spc="-10" dirty="0" err="1">
                <a:solidFill>
                  <a:srgbClr val="525252"/>
                </a:solidFill>
                <a:latin typeface="Calibri"/>
                <a:cs typeface="Calibri"/>
              </a:rPr>
              <a:t>terhadap</a:t>
            </a:r>
            <a:r>
              <a:rPr lang="en-ID" sz="3600" b="1" spc="-10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lang="en-ID" sz="360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lang="en-ID" sz="3600" b="1" spc="-20" dirty="0">
                <a:solidFill>
                  <a:srgbClr val="525252"/>
                </a:solidFill>
                <a:latin typeface="Calibri"/>
                <a:cs typeface="Calibri"/>
              </a:rPr>
              <a:t>strategi</a:t>
            </a:r>
            <a:r>
              <a:rPr lang="en-ID" sz="360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lang="en-ID" sz="3600" b="1" spc="-5" dirty="0" err="1">
                <a:solidFill>
                  <a:srgbClr val="525252"/>
                </a:solidFill>
                <a:latin typeface="Calibri"/>
                <a:cs typeface="Calibri"/>
              </a:rPr>
              <a:t>pemulihan</a:t>
            </a:r>
            <a:r>
              <a:rPr lang="en-ID" sz="3600" b="1" spc="-5" dirty="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lang="en-ID" sz="3600" spc="-10" dirty="0">
                <a:latin typeface="Calibri"/>
                <a:cs typeface="Calibri"/>
              </a:rPr>
              <a:t>yang </a:t>
            </a:r>
            <a:r>
              <a:rPr lang="en-ID" sz="3600" spc="-5" dirty="0">
                <a:latin typeface="Calibri"/>
                <a:cs typeface="Calibri"/>
              </a:rPr>
              <a:t> </a:t>
            </a:r>
            <a:r>
              <a:rPr lang="en-ID" sz="3600" spc="-5" dirty="0" err="1">
                <a:latin typeface="Calibri"/>
                <a:cs typeface="Calibri"/>
              </a:rPr>
              <a:t>menjadi</a:t>
            </a:r>
            <a:r>
              <a:rPr lang="en-ID" sz="3600" spc="-5" dirty="0">
                <a:latin typeface="Calibri"/>
                <a:cs typeface="Calibri"/>
              </a:rPr>
              <a:t> </a:t>
            </a:r>
            <a:r>
              <a:rPr lang="en-ID" sz="3600" spc="-5" dirty="0" err="1">
                <a:latin typeface="Calibri"/>
                <a:cs typeface="Calibri"/>
              </a:rPr>
              <a:t>dasar</a:t>
            </a:r>
            <a:r>
              <a:rPr lang="en-ID" sz="3600" spc="-5" dirty="0">
                <a:latin typeface="Calibri"/>
                <a:cs typeface="Calibri"/>
              </a:rPr>
              <a:t> </a:t>
            </a:r>
            <a:r>
              <a:rPr lang="en-ID" sz="3600" spc="-5" dirty="0" err="1">
                <a:latin typeface="Calibri"/>
                <a:cs typeface="Calibri"/>
              </a:rPr>
              <a:t>penyusunan</a:t>
            </a:r>
            <a:r>
              <a:rPr lang="en-ID" sz="3600" spc="-5" dirty="0">
                <a:latin typeface="Calibri"/>
                <a:cs typeface="Calibri"/>
              </a:rPr>
              <a:t> </a:t>
            </a:r>
            <a:r>
              <a:rPr lang="en-ID" sz="3600" dirty="0">
                <a:latin typeface="Calibri"/>
                <a:cs typeface="Calibri"/>
              </a:rPr>
              <a:t> </a:t>
            </a:r>
            <a:r>
              <a:rPr lang="en-ID" sz="3600" spc="-10" dirty="0" err="1">
                <a:latin typeface="Calibri"/>
                <a:cs typeface="Calibri"/>
              </a:rPr>
              <a:t>Rencana</a:t>
            </a:r>
            <a:r>
              <a:rPr lang="en-ID" sz="3600" spc="-10" dirty="0">
                <a:latin typeface="Calibri"/>
                <a:cs typeface="Calibri"/>
              </a:rPr>
              <a:t> </a:t>
            </a:r>
            <a:r>
              <a:rPr lang="en-ID" sz="3600" spc="-10" dirty="0" err="1">
                <a:latin typeface="Calibri"/>
                <a:cs typeface="Calibri"/>
              </a:rPr>
              <a:t>Rehabilitasi</a:t>
            </a:r>
            <a:r>
              <a:rPr lang="en-ID" sz="3600" spc="-10" dirty="0">
                <a:latin typeface="Calibri"/>
                <a:cs typeface="Calibri"/>
              </a:rPr>
              <a:t> </a:t>
            </a:r>
            <a:r>
              <a:rPr lang="en-ID" sz="3600" dirty="0">
                <a:latin typeface="Calibri"/>
                <a:cs typeface="Calibri"/>
              </a:rPr>
              <a:t>dan </a:t>
            </a:r>
            <a:r>
              <a:rPr lang="en-ID" sz="3600" spc="5" dirty="0">
                <a:latin typeface="Calibri"/>
                <a:cs typeface="Calibri"/>
              </a:rPr>
              <a:t> </a:t>
            </a:r>
            <a:r>
              <a:rPr lang="en-ID" sz="3600" spc="-15" dirty="0" err="1">
                <a:latin typeface="Calibri"/>
                <a:cs typeface="Calibri"/>
              </a:rPr>
              <a:t>Rekonstruksi</a:t>
            </a:r>
            <a:r>
              <a:rPr lang="en-ID" sz="3600" spc="-15" dirty="0">
                <a:latin typeface="Calibri"/>
                <a:cs typeface="Calibri"/>
              </a:rPr>
              <a:t> </a:t>
            </a:r>
            <a:r>
              <a:rPr lang="en-ID" sz="3600" spc="-10" dirty="0" err="1">
                <a:latin typeface="Calibri"/>
                <a:cs typeface="Calibri"/>
              </a:rPr>
              <a:t>Pascabencana</a:t>
            </a:r>
            <a:endParaRPr lang="en-ID" sz="3600" dirty="0">
              <a:latin typeface="Calibri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E52CD3-F528-D8B6-33A0-2CD7DB7E8190}"/>
              </a:ext>
            </a:extLst>
          </p:cNvPr>
          <p:cNvGrpSpPr/>
          <p:nvPr/>
        </p:nvGrpSpPr>
        <p:grpSpPr>
          <a:xfrm>
            <a:off x="12126063" y="569951"/>
            <a:ext cx="5867400" cy="799384"/>
            <a:chOff x="11734800" y="319222"/>
            <a:chExt cx="5867400" cy="799384"/>
          </a:xfrm>
        </p:grpSpPr>
        <p:pic>
          <p:nvPicPr>
            <p:cNvPr id="23" name="Google Shape;101;p14">
              <a:extLst>
                <a:ext uri="{FF2B5EF4-FFF2-40B4-BE49-F238E27FC236}">
                  <a16:creationId xmlns:a16="http://schemas.microsoft.com/office/drawing/2014/main" id="{EB888141-E69F-9C4C-1CBA-1337D80E72C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2;p14">
              <a:extLst>
                <a:ext uri="{FF2B5EF4-FFF2-40B4-BE49-F238E27FC236}">
                  <a16:creationId xmlns:a16="http://schemas.microsoft.com/office/drawing/2014/main" id="{489127B0-ED67-0D18-BBA1-684CEA92AD3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D6A3019-BD2A-2B2E-83E0-60A65DE34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" y="34452"/>
            <a:ext cx="1511694" cy="1511694"/>
          </a:xfrm>
          <a:prstGeom prst="rect">
            <a:avLst/>
          </a:prstGeom>
        </p:spPr>
      </p:pic>
      <p:sp>
        <p:nvSpPr>
          <p:cNvPr id="26" name="AutoShape 13">
            <a:extLst>
              <a:ext uri="{FF2B5EF4-FFF2-40B4-BE49-F238E27FC236}">
                <a16:creationId xmlns:a16="http://schemas.microsoft.com/office/drawing/2014/main" id="{F8C256AE-30C8-4159-5CC7-7A4FB9513FF9}"/>
              </a:ext>
            </a:extLst>
          </p:cNvPr>
          <p:cNvSpPr/>
          <p:nvPr/>
        </p:nvSpPr>
        <p:spPr>
          <a:xfrm>
            <a:off x="914400" y="3682488"/>
            <a:ext cx="0" cy="5336322"/>
          </a:xfrm>
          <a:prstGeom prst="line">
            <a:avLst/>
          </a:prstGeom>
          <a:ln w="95250" cap="flat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1186FF5B-4F24-1543-5530-A181E64B6EA1}"/>
              </a:ext>
            </a:extLst>
          </p:cNvPr>
          <p:cNvSpPr txBox="1"/>
          <p:nvPr/>
        </p:nvSpPr>
        <p:spPr>
          <a:xfrm>
            <a:off x="1511690" y="1827671"/>
            <a:ext cx="732751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ID" sz="3600" b="1" spc="-5" dirty="0">
                <a:latin typeface="Calibri"/>
                <a:cs typeface="Calibri"/>
              </a:rPr>
              <a:t>PENGERTIAN</a:t>
            </a:r>
            <a:r>
              <a:rPr lang="en-ID" sz="3600" b="1" spc="-20" dirty="0">
                <a:latin typeface="Calibri"/>
                <a:cs typeface="Calibri"/>
              </a:rPr>
              <a:t> </a:t>
            </a:r>
            <a:r>
              <a:rPr lang="en-ID" sz="6000" b="1" spc="-20" dirty="0">
                <a:solidFill>
                  <a:srgbClr val="FF0000"/>
                </a:solidFill>
                <a:latin typeface="Calibri"/>
                <a:cs typeface="Calibri"/>
              </a:rPr>
              <a:t>JITUPASNA</a:t>
            </a:r>
            <a:endParaRPr lang="en-ID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7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E33A1A28-B8D2-14E5-03A2-12CB6F036D82}"/>
              </a:ext>
            </a:extLst>
          </p:cNvPr>
          <p:cNvSpPr/>
          <p:nvPr/>
        </p:nvSpPr>
        <p:spPr>
          <a:xfrm>
            <a:off x="2752937" y="631103"/>
            <a:ext cx="8641081" cy="1236615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7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968" y="1054148"/>
            <a:ext cx="6858000" cy="634789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en-ID" sz="4000" dirty="0">
                <a:solidFill>
                  <a:srgbClr val="000000"/>
                </a:solidFill>
                <a:latin typeface="Arial MT"/>
                <a:cs typeface="Arial MT"/>
              </a:rPr>
              <a:t>KOMPONEN JITUPASNA</a:t>
            </a:r>
            <a:endParaRPr sz="400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45336" y="2921508"/>
            <a:ext cx="14535150" cy="3059430"/>
            <a:chOff x="1030224" y="1947672"/>
            <a:chExt cx="9690100" cy="20396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4047" y="2563368"/>
              <a:ext cx="3364992" cy="813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4824" y="1947672"/>
              <a:ext cx="3364991" cy="813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3172968"/>
              <a:ext cx="3364991" cy="81381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278333" y="3405379"/>
            <a:ext cx="3258503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spc="-8" dirty="0">
                <a:latin typeface="Arial MT"/>
                <a:cs typeface="Arial MT"/>
              </a:rPr>
              <a:t>Perkiraan</a:t>
            </a:r>
            <a:r>
              <a:rPr sz="2700" spc="-98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Kebutuhan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7236" y="6541769"/>
            <a:ext cx="3487103" cy="210185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33400" indent="-514350">
              <a:lnSpc>
                <a:spcPts val="3203"/>
              </a:lnSpc>
              <a:spcBef>
                <a:spcPts val="150"/>
              </a:spcBef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Kerusakan</a:t>
            </a:r>
            <a:endParaRPr sz="2700">
              <a:latin typeface="Arial MT"/>
              <a:cs typeface="Arial MT"/>
            </a:endParaRPr>
          </a:p>
          <a:p>
            <a:pPr marL="533400" indent="-514350">
              <a:lnSpc>
                <a:spcPts val="3203"/>
              </a:lnSpc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Kerugian</a:t>
            </a:r>
            <a:endParaRPr sz="2700">
              <a:latin typeface="Arial MT"/>
              <a:cs typeface="Arial MT"/>
            </a:endParaRPr>
          </a:p>
          <a:p>
            <a:pPr marL="533400" indent="-514350">
              <a:lnSpc>
                <a:spcPts val="3188"/>
              </a:lnSpc>
              <a:spcBef>
                <a:spcPts val="68"/>
              </a:spcBef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Ganggua</a:t>
            </a:r>
            <a:r>
              <a:rPr sz="2700" dirty="0">
                <a:latin typeface="Arial MT"/>
                <a:cs typeface="Arial MT"/>
              </a:rPr>
              <a:t>n</a:t>
            </a:r>
            <a:r>
              <a:rPr sz="2700" spc="-165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ks</a:t>
            </a:r>
            <a:r>
              <a:rPr sz="2700" spc="-8" dirty="0">
                <a:latin typeface="Arial MT"/>
                <a:cs typeface="Arial MT"/>
              </a:rPr>
              <a:t>e</a:t>
            </a:r>
            <a:r>
              <a:rPr sz="2700" dirty="0">
                <a:latin typeface="Arial MT"/>
                <a:cs typeface="Arial MT"/>
              </a:rPr>
              <a:t>s</a:t>
            </a:r>
            <a:endParaRPr sz="2700">
              <a:latin typeface="Arial MT"/>
              <a:cs typeface="Arial MT"/>
            </a:endParaRPr>
          </a:p>
          <a:p>
            <a:pPr marL="533400" indent="-514350">
              <a:lnSpc>
                <a:spcPts val="3188"/>
              </a:lnSpc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Gangguan</a:t>
            </a:r>
            <a:r>
              <a:rPr sz="2700" spc="-75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Fungsi</a:t>
            </a:r>
            <a:endParaRPr sz="2700">
              <a:latin typeface="Arial MT"/>
              <a:cs typeface="Arial MT"/>
            </a:endParaRPr>
          </a:p>
          <a:p>
            <a:pPr marL="533400" indent="-514350">
              <a:spcBef>
                <a:spcPts val="75"/>
              </a:spcBef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Peningkatan</a:t>
            </a:r>
            <a:r>
              <a:rPr sz="2700" spc="-113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Risiko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5824" y="5563361"/>
            <a:ext cx="3582353" cy="16735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33400" indent="-514350">
              <a:lnSpc>
                <a:spcPts val="3188"/>
              </a:lnSpc>
              <a:spcBef>
                <a:spcPts val="150"/>
              </a:spcBef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Perekonomian</a:t>
            </a:r>
            <a:endParaRPr sz="2700">
              <a:latin typeface="Arial MT"/>
              <a:cs typeface="Arial MT"/>
            </a:endParaRPr>
          </a:p>
          <a:p>
            <a:pPr marL="533400" indent="-514350">
              <a:lnSpc>
                <a:spcPts val="3188"/>
              </a:lnSpc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Kehidupan</a:t>
            </a:r>
            <a:r>
              <a:rPr sz="2700" spc="-90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Manusia</a:t>
            </a:r>
            <a:endParaRPr sz="2700">
              <a:latin typeface="Arial MT"/>
              <a:cs typeface="Arial MT"/>
            </a:endParaRPr>
          </a:p>
          <a:p>
            <a:pPr marL="533400">
              <a:lnSpc>
                <a:spcPts val="3188"/>
              </a:lnSpc>
              <a:spcBef>
                <a:spcPts val="68"/>
              </a:spcBef>
            </a:pPr>
            <a:r>
              <a:rPr sz="2700" spc="-8" dirty="0">
                <a:latin typeface="Arial MT"/>
                <a:cs typeface="Arial MT"/>
              </a:rPr>
              <a:t>dan</a:t>
            </a:r>
            <a:r>
              <a:rPr sz="2700" spc="-68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Sosial</a:t>
            </a:r>
            <a:endParaRPr sz="2700">
              <a:latin typeface="Arial MT"/>
              <a:cs typeface="Arial MT"/>
            </a:endParaRPr>
          </a:p>
          <a:p>
            <a:pPr marL="533400" indent="-514350">
              <a:lnSpc>
                <a:spcPts val="3188"/>
              </a:lnSpc>
              <a:buAutoNum type="arabicPeriod" startAt="3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Lingkungan</a:t>
            </a:r>
            <a:r>
              <a:rPr sz="2700" spc="-60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Hidup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7245" y="4863846"/>
            <a:ext cx="3639503" cy="291458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33400" marR="864870" indent="-514350">
              <a:lnSpc>
                <a:spcPct val="99400"/>
              </a:lnSpc>
              <a:spcBef>
                <a:spcPts val="165"/>
              </a:spcBef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Perbaikan/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Pe</a:t>
            </a:r>
            <a:r>
              <a:rPr sz="2700" dirty="0">
                <a:latin typeface="Arial MT"/>
                <a:cs typeface="Arial MT"/>
              </a:rPr>
              <a:t>m</a:t>
            </a:r>
            <a:r>
              <a:rPr sz="2700" spc="-8" dirty="0">
                <a:latin typeface="Arial MT"/>
                <a:cs typeface="Arial MT"/>
              </a:rPr>
              <a:t>bangunan  Kembali</a:t>
            </a:r>
            <a:endParaRPr sz="2700">
              <a:latin typeface="Arial MT"/>
              <a:cs typeface="Arial MT"/>
            </a:endParaRPr>
          </a:p>
          <a:p>
            <a:pPr marL="533400" indent="-514350">
              <a:lnSpc>
                <a:spcPts val="3135"/>
              </a:lnSpc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Stimulus</a:t>
            </a:r>
            <a:r>
              <a:rPr sz="2700" spc="-53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Ekonomi</a:t>
            </a:r>
            <a:endParaRPr sz="2700">
              <a:latin typeface="Arial MT"/>
              <a:cs typeface="Arial MT"/>
            </a:endParaRPr>
          </a:p>
          <a:p>
            <a:pPr marL="533400" indent="-514350">
              <a:spcBef>
                <a:spcPts val="75"/>
              </a:spcBef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Pe</a:t>
            </a:r>
            <a:r>
              <a:rPr sz="2700" dirty="0">
                <a:latin typeface="Arial MT"/>
                <a:cs typeface="Arial MT"/>
              </a:rPr>
              <a:t>m</a:t>
            </a:r>
            <a:r>
              <a:rPr sz="2700" spc="-8" dirty="0">
                <a:latin typeface="Arial MT"/>
                <a:cs typeface="Arial MT"/>
              </a:rPr>
              <a:t>u</a:t>
            </a:r>
            <a:r>
              <a:rPr sz="2700" dirty="0">
                <a:latin typeface="Arial MT"/>
                <a:cs typeface="Arial MT"/>
              </a:rPr>
              <a:t>li</a:t>
            </a:r>
            <a:r>
              <a:rPr sz="2700" spc="-8" dirty="0">
                <a:latin typeface="Arial MT"/>
                <a:cs typeface="Arial MT"/>
              </a:rPr>
              <a:t>ha</a:t>
            </a:r>
            <a:r>
              <a:rPr sz="2700" dirty="0">
                <a:latin typeface="Arial MT"/>
                <a:cs typeface="Arial MT"/>
              </a:rPr>
              <a:t>n</a:t>
            </a:r>
            <a:r>
              <a:rPr sz="2700" spc="-158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ks</a:t>
            </a:r>
            <a:r>
              <a:rPr sz="2700" spc="-8" dirty="0">
                <a:latin typeface="Arial MT"/>
                <a:cs typeface="Arial MT"/>
              </a:rPr>
              <a:t>e</a:t>
            </a:r>
            <a:r>
              <a:rPr sz="2700" dirty="0">
                <a:latin typeface="Arial MT"/>
                <a:cs typeface="Arial MT"/>
              </a:rPr>
              <a:t>s</a:t>
            </a:r>
            <a:endParaRPr sz="2700">
              <a:latin typeface="Arial MT"/>
              <a:cs typeface="Arial MT"/>
            </a:endParaRPr>
          </a:p>
          <a:p>
            <a:pPr marL="533400" indent="-514350">
              <a:lnSpc>
                <a:spcPts val="3188"/>
              </a:lnSpc>
              <a:spcBef>
                <a:spcPts val="68"/>
              </a:spcBef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Pemulihan</a:t>
            </a:r>
            <a:r>
              <a:rPr sz="2700" spc="-53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Fungsi</a:t>
            </a:r>
            <a:endParaRPr sz="2700">
              <a:latin typeface="Arial MT"/>
              <a:cs typeface="Arial MT"/>
            </a:endParaRPr>
          </a:p>
          <a:p>
            <a:pPr marL="533400" indent="-514350">
              <a:lnSpc>
                <a:spcPts val="3188"/>
              </a:lnSpc>
              <a:buAutoNum type="arabicPeriod"/>
              <a:tabLst>
                <a:tab pos="532448" algn="l"/>
                <a:tab pos="533400" algn="l"/>
              </a:tabLst>
            </a:pPr>
            <a:r>
              <a:rPr sz="2700" spc="-8" dirty="0">
                <a:latin typeface="Arial MT"/>
                <a:cs typeface="Arial MT"/>
              </a:rPr>
              <a:t>Pengurangan</a:t>
            </a:r>
            <a:r>
              <a:rPr sz="2700" spc="-1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Risiko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2128" y="3893058"/>
            <a:ext cx="4529138" cy="18351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6600" dirty="0">
                <a:solidFill>
                  <a:srgbClr val="262626"/>
                </a:solidFill>
                <a:latin typeface="Arial MT"/>
                <a:cs typeface="Arial MT"/>
              </a:rPr>
              <a:t>01</a:t>
            </a:r>
            <a:endParaRPr sz="6600" dirty="0">
              <a:latin typeface="Arial MT"/>
              <a:cs typeface="Arial MT"/>
            </a:endParaRPr>
          </a:p>
          <a:p>
            <a:pPr marL="603885" algn="ctr">
              <a:spcBef>
                <a:spcPts val="3038"/>
              </a:spcBef>
            </a:pPr>
            <a:r>
              <a:rPr sz="2700" spc="-8" dirty="0">
                <a:latin typeface="Arial MT"/>
                <a:cs typeface="Arial MT"/>
              </a:rPr>
              <a:t>Pen</a:t>
            </a:r>
            <a:r>
              <a:rPr sz="2700" dirty="0">
                <a:latin typeface="Arial MT"/>
                <a:cs typeface="Arial MT"/>
              </a:rPr>
              <a:t>il</a:t>
            </a:r>
            <a:r>
              <a:rPr sz="2700" spc="-8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i</a:t>
            </a:r>
            <a:r>
              <a:rPr sz="2700" spc="-8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n</a:t>
            </a:r>
            <a:r>
              <a:rPr sz="2700" spc="-165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ki</a:t>
            </a:r>
            <a:r>
              <a:rPr sz="2700" spc="-8" dirty="0">
                <a:latin typeface="Arial MT"/>
                <a:cs typeface="Arial MT"/>
              </a:rPr>
              <a:t>ba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8" dirty="0">
                <a:latin typeface="Arial MT"/>
                <a:cs typeface="Arial MT"/>
              </a:rPr>
              <a:t> Ben</a:t>
            </a:r>
            <a:r>
              <a:rPr sz="2700" dirty="0">
                <a:latin typeface="Arial MT"/>
                <a:cs typeface="Arial MT"/>
              </a:rPr>
              <a:t>c</a:t>
            </a:r>
            <a:r>
              <a:rPr sz="2700" spc="-8" dirty="0">
                <a:latin typeface="Arial MT"/>
                <a:cs typeface="Arial MT"/>
              </a:rPr>
              <a:t>an</a:t>
            </a:r>
            <a:r>
              <a:rPr sz="2700" dirty="0">
                <a:latin typeface="Arial MT"/>
                <a:cs typeface="Arial MT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28679" y="2974086"/>
            <a:ext cx="4643438" cy="178382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6600" dirty="0">
                <a:solidFill>
                  <a:srgbClr val="262626"/>
                </a:solidFill>
                <a:latin typeface="Arial MT"/>
                <a:cs typeface="Arial MT"/>
              </a:rPr>
              <a:t>02</a:t>
            </a:r>
            <a:endParaRPr sz="6600">
              <a:latin typeface="Arial MT"/>
              <a:cs typeface="Arial MT"/>
            </a:endParaRPr>
          </a:p>
          <a:p>
            <a:pPr marL="603885" algn="ctr">
              <a:spcBef>
                <a:spcPts val="2565"/>
              </a:spcBef>
            </a:pPr>
            <a:r>
              <a:rPr sz="2700" spc="-8" dirty="0">
                <a:latin typeface="Arial MT"/>
                <a:cs typeface="Arial MT"/>
              </a:rPr>
              <a:t>Analisis</a:t>
            </a:r>
            <a:r>
              <a:rPr sz="2700" spc="-38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Dampak</a:t>
            </a:r>
            <a:r>
              <a:rPr sz="2700" spc="-30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Bencana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10966" y="2023111"/>
            <a:ext cx="971550" cy="103489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6600" dirty="0">
                <a:solidFill>
                  <a:srgbClr val="262626"/>
                </a:solidFill>
                <a:latin typeface="Arial MT"/>
                <a:cs typeface="Arial MT"/>
              </a:rPr>
              <a:t>03</a:t>
            </a:r>
            <a:endParaRPr sz="6600">
              <a:latin typeface="Arial MT"/>
              <a:cs typeface="Arial M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4E19D8-B126-3040-E395-B683BA729BE9}"/>
              </a:ext>
            </a:extLst>
          </p:cNvPr>
          <p:cNvGrpSpPr/>
          <p:nvPr/>
        </p:nvGrpSpPr>
        <p:grpSpPr>
          <a:xfrm>
            <a:off x="15163799" y="0"/>
            <a:ext cx="2410921" cy="2199893"/>
            <a:chOff x="9163678" y="2122655"/>
            <a:chExt cx="3361914" cy="3425471"/>
          </a:xfrm>
        </p:grpSpPr>
        <p:grpSp>
          <p:nvGrpSpPr>
            <p:cNvPr id="16" name="Group 20">
              <a:extLst>
                <a:ext uri="{FF2B5EF4-FFF2-40B4-BE49-F238E27FC236}">
                  <a16:creationId xmlns:a16="http://schemas.microsoft.com/office/drawing/2014/main" id="{2B70B3E2-697A-BF9E-0FCA-BAD0C47CC576}"/>
                </a:ext>
              </a:extLst>
            </p:cNvPr>
            <p:cNvGrpSpPr/>
            <p:nvPr/>
          </p:nvGrpSpPr>
          <p:grpSpPr>
            <a:xfrm>
              <a:off x="9163678" y="2122655"/>
              <a:ext cx="3361914" cy="3425471"/>
              <a:chOff x="0" y="0"/>
              <a:chExt cx="812800" cy="812800"/>
            </a:xfrm>
          </p:grpSpPr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52D41362-0AAA-E4AB-05BB-48C4D8284CB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A295"/>
              </a:solidFill>
            </p:spPr>
          </p:sp>
          <p:sp>
            <p:nvSpPr>
              <p:cNvPr id="19" name="TextBox 22">
                <a:extLst>
                  <a:ext uri="{FF2B5EF4-FFF2-40B4-BE49-F238E27FC236}">
                    <a16:creationId xmlns:a16="http://schemas.microsoft.com/office/drawing/2014/main" id="{D5D89365-79CC-6830-D96F-CEE40352146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B87F8739-C323-B32E-8EA3-541698F45C42}"/>
                </a:ext>
              </a:extLst>
            </p:cNvPr>
            <p:cNvSpPr/>
            <p:nvPr/>
          </p:nvSpPr>
          <p:spPr>
            <a:xfrm>
              <a:off x="9754039" y="2788889"/>
              <a:ext cx="2072303" cy="2093004"/>
            </a:xfrm>
            <a:custGeom>
              <a:avLst/>
              <a:gdLst/>
              <a:ahLst/>
              <a:cxnLst/>
              <a:rect l="l" t="t" r="r" b="b"/>
              <a:pathLst>
                <a:path w="1010284" h="1001444">
                  <a:moveTo>
                    <a:pt x="0" y="0"/>
                  </a:moveTo>
                  <a:lnTo>
                    <a:pt x="1010284" y="0"/>
                  </a:lnTo>
                  <a:lnTo>
                    <a:pt x="1010284" y="1001445"/>
                  </a:lnTo>
                  <a:lnTo>
                    <a:pt x="0" y="1001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BFBB097F-C483-17F4-9DFA-02FF075CE4C8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7D59F35-A1A0-3C9A-2A56-31AA2DCBEB3D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B15BD12C-EB14-5C70-A2E2-AF49ECF5D276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3108B5-6456-9929-3BE2-E40C9A242B9D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24" name="Google Shape;101;p14">
              <a:extLst>
                <a:ext uri="{FF2B5EF4-FFF2-40B4-BE49-F238E27FC236}">
                  <a16:creationId xmlns:a16="http://schemas.microsoft.com/office/drawing/2014/main" id="{20983126-0431-F760-A74B-3FE46BE1D56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2;p14">
              <a:extLst>
                <a:ext uri="{FF2B5EF4-FFF2-40B4-BE49-F238E27FC236}">
                  <a16:creationId xmlns:a16="http://schemas.microsoft.com/office/drawing/2014/main" id="{2F466E28-6CE2-8CEC-57C8-86AFF35BAF9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63D7146-E049-AA38-05E1-85C48FD3E0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68736" y="7312653"/>
            <a:ext cx="4567570" cy="4567570"/>
          </a:xfrm>
          <a:custGeom>
            <a:avLst/>
            <a:gdLst/>
            <a:ahLst/>
            <a:cxnLst/>
            <a:rect l="l" t="t" r="r" b="b"/>
            <a:pathLst>
              <a:path w="4567570" h="4567570">
                <a:moveTo>
                  <a:pt x="0" y="0"/>
                </a:moveTo>
                <a:lnTo>
                  <a:pt x="4567569" y="0"/>
                </a:lnTo>
                <a:lnTo>
                  <a:pt x="4567569" y="4567570"/>
                </a:lnTo>
                <a:lnTo>
                  <a:pt x="0" y="4567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3253886" y="8877554"/>
            <a:ext cx="962217" cy="962217"/>
          </a:xfrm>
          <a:custGeom>
            <a:avLst/>
            <a:gdLst/>
            <a:ahLst/>
            <a:cxnLst/>
            <a:rect l="l" t="t" r="r" b="b"/>
            <a:pathLst>
              <a:path w="962217" h="962217">
                <a:moveTo>
                  <a:pt x="0" y="0"/>
                </a:moveTo>
                <a:lnTo>
                  <a:pt x="962217" y="0"/>
                </a:lnTo>
                <a:lnTo>
                  <a:pt x="962217" y="962217"/>
                </a:lnTo>
                <a:lnTo>
                  <a:pt x="0" y="962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149357" y="8573149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1" y="0"/>
                </a:lnTo>
                <a:lnTo>
                  <a:pt x="456551" y="456551"/>
                </a:lnTo>
                <a:lnTo>
                  <a:pt x="0" y="456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5304958" y="1007536"/>
            <a:ext cx="8415700" cy="106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0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ALUR JITUPASNA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18386" y="5532951"/>
            <a:ext cx="3859113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Kerusakan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Kerugian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Gangguan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akses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Gangguan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fungsi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Peningkatan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risiko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277942" y="5539478"/>
            <a:ext cx="3776291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Perekonomian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Kehidupan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manusia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sosial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Lingkungan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hidup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633778" y="5599022"/>
            <a:ext cx="4567570" cy="264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Rehabilitasi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rekonstruksi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Penggantian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Pemulihan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akses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Pemulihan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fungsi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  <a:p>
            <a:pPr marL="514350" indent="-514350" algn="l">
              <a:lnSpc>
                <a:spcPts val="420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Pengurangan</a:t>
            </a:r>
            <a:r>
              <a:rPr lang="en-US" sz="2400" dirty="0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MT"/>
                <a:ea typeface="Glacial Indifference"/>
                <a:cs typeface="Glacial Indifference"/>
                <a:sym typeface="Glacial Indifference"/>
              </a:rPr>
              <a:t>risiko</a:t>
            </a:r>
            <a:endParaRPr lang="en-US" sz="2400" dirty="0">
              <a:solidFill>
                <a:srgbClr val="000000"/>
              </a:solidFill>
              <a:latin typeface="Arial MT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316B49-1FE2-5DBB-EED3-28F5DDA75DB9}"/>
              </a:ext>
            </a:extLst>
          </p:cNvPr>
          <p:cNvGrpSpPr/>
          <p:nvPr/>
        </p:nvGrpSpPr>
        <p:grpSpPr>
          <a:xfrm>
            <a:off x="-241096" y="1429713"/>
            <a:ext cx="18024062" cy="6637492"/>
            <a:chOff x="-241096" y="1429713"/>
            <a:chExt cx="18024062" cy="6637492"/>
          </a:xfrm>
        </p:grpSpPr>
        <p:grpSp>
          <p:nvGrpSpPr>
            <p:cNvPr id="14" name="Group 14"/>
            <p:cNvGrpSpPr/>
            <p:nvPr/>
          </p:nvGrpSpPr>
          <p:grpSpPr>
            <a:xfrm>
              <a:off x="867567" y="3255224"/>
              <a:ext cx="4266133" cy="2133067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A295"/>
              </a:solidFill>
              <a:ln>
                <a:solidFill>
                  <a:schemeClr val="tx1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77800" y="-38100"/>
                <a:ext cx="558800" cy="444500"/>
              </a:xfrm>
              <a:prstGeom prst="rect">
                <a:avLst/>
              </a:prstGeom>
            </p:spPr>
            <p:txBody>
              <a:bodyPr lIns="55976" tIns="55976" rIns="55976" bIns="5597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205256" y="3235151"/>
              <a:ext cx="4266133" cy="2133067"/>
              <a:chOff x="0" y="0"/>
              <a:chExt cx="81280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DDD2"/>
              </a:solidFill>
              <a:ln>
                <a:solidFill>
                  <a:schemeClr val="tx1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177800" y="-38100"/>
                <a:ext cx="558800" cy="444500"/>
              </a:xfrm>
              <a:prstGeom prst="rect">
                <a:avLst/>
              </a:prstGeom>
            </p:spPr>
            <p:txBody>
              <a:bodyPr lIns="55976" tIns="55976" rIns="55976" bIns="5597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658610" y="3250060"/>
              <a:ext cx="4266133" cy="2133067"/>
              <a:chOff x="0" y="0"/>
              <a:chExt cx="812800" cy="406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solidFill>
                  <a:schemeClr val="tx1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177800" y="-38100"/>
                <a:ext cx="558800" cy="444500"/>
              </a:xfrm>
              <a:prstGeom prst="rect">
                <a:avLst/>
              </a:prstGeom>
            </p:spPr>
            <p:txBody>
              <a:bodyPr lIns="55976" tIns="55976" rIns="55976" bIns="5597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4653594" y="3236485"/>
              <a:ext cx="3129372" cy="4830720"/>
              <a:chOff x="120360" y="-16897"/>
              <a:chExt cx="596220" cy="920367"/>
            </a:xfrm>
          </p:grpSpPr>
          <p:sp>
            <p:nvSpPr>
              <p:cNvPr id="24" name="Freeform 24"/>
              <p:cNvSpPr/>
              <p:nvPr/>
            </p:nvSpPr>
            <p:spPr>
              <a:xfrm rot="5400000">
                <a:off x="195983" y="382872"/>
                <a:ext cx="507796" cy="5333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120360" y="-16897"/>
                <a:ext cx="558800" cy="444500"/>
              </a:xfrm>
              <a:prstGeom prst="rect">
                <a:avLst/>
              </a:prstGeom>
            </p:spPr>
            <p:txBody>
              <a:bodyPr lIns="55976" tIns="55976" rIns="55976" bIns="5597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808327" y="3599235"/>
              <a:ext cx="2735959" cy="1492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Pengkajian</a:t>
              </a:r>
              <a:r>
                <a:rPr lang="en-US" sz="2800" dirty="0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 dan </a:t>
              </a:r>
              <a:r>
                <a:rPr lang="en-US" sz="28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penilaian</a:t>
              </a:r>
              <a:r>
                <a:rPr lang="en-US" sz="2800" dirty="0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akibat</a:t>
              </a:r>
              <a:r>
                <a:rPr lang="en-US" sz="2800" dirty="0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bencana</a:t>
              </a:r>
              <a:endParaRPr lang="en-US" sz="2800" dirty="0">
                <a:solidFill>
                  <a:srgbClr val="000000"/>
                </a:solidFill>
                <a:latin typeface="Arial MT"/>
                <a:ea typeface="Glacial Indifference Bold"/>
                <a:cs typeface="Glacial Indifference Bold"/>
                <a:sym typeface="Glacial Indifference Bold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378874" y="3532242"/>
              <a:ext cx="2249399" cy="149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Analisa </a:t>
              </a:r>
              <a:r>
                <a:rPr lang="en-US" sz="28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dampak</a:t>
              </a:r>
              <a:r>
                <a:rPr lang="en-US" sz="2800" dirty="0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bencana</a:t>
              </a:r>
              <a:endParaRPr lang="en-US" sz="2800" dirty="0">
                <a:solidFill>
                  <a:srgbClr val="000000"/>
                </a:solidFill>
                <a:latin typeface="Arial MT"/>
                <a:ea typeface="Glacial Indifference Bold"/>
                <a:cs typeface="Glacial Indifference Bold"/>
                <a:sym typeface="Glacial Indifference Bold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578854" y="3556991"/>
              <a:ext cx="2369851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Perkiraan</a:t>
              </a:r>
              <a:r>
                <a:rPr lang="en-US" sz="2800" dirty="0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Kebutuhan</a:t>
              </a:r>
              <a:r>
                <a:rPr lang="en-US" sz="2800" dirty="0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Pemulihan</a:t>
              </a:r>
              <a:endParaRPr lang="en-US" sz="2800" dirty="0">
                <a:solidFill>
                  <a:srgbClr val="000000"/>
                </a:solidFill>
                <a:latin typeface="Arial MT"/>
                <a:ea typeface="Glacial Indifference Bold"/>
                <a:cs typeface="Glacial Indifference Bold"/>
                <a:sym typeface="Glacial Indifference Bold"/>
              </a:endParaRPr>
            </a:p>
          </p:txBody>
        </p:sp>
        <p:sp>
          <p:nvSpPr>
            <p:cNvPr id="43" name="TextBox 32">
              <a:extLst>
                <a:ext uri="{FF2B5EF4-FFF2-40B4-BE49-F238E27FC236}">
                  <a16:creationId xmlns:a16="http://schemas.microsoft.com/office/drawing/2014/main" id="{154CB6A8-7696-E167-635D-3B3C8041C8FD}"/>
                </a:ext>
              </a:extLst>
            </p:cNvPr>
            <p:cNvSpPr txBox="1"/>
            <p:nvPr/>
          </p:nvSpPr>
          <p:spPr>
            <a:xfrm>
              <a:off x="15156517" y="6350857"/>
              <a:ext cx="2369851" cy="98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PENYUSUNAN R3P </a:t>
              </a:r>
            </a:p>
          </p:txBody>
        </p:sp>
        <p:sp>
          <p:nvSpPr>
            <p:cNvPr id="44" name="Explosion: 8 Points 43">
              <a:extLst>
                <a:ext uri="{FF2B5EF4-FFF2-40B4-BE49-F238E27FC236}">
                  <a16:creationId xmlns:a16="http://schemas.microsoft.com/office/drawing/2014/main" id="{17614D63-E2D7-12F9-0727-16620E90D94A}"/>
                </a:ext>
              </a:extLst>
            </p:cNvPr>
            <p:cNvSpPr/>
            <p:nvPr/>
          </p:nvSpPr>
          <p:spPr>
            <a:xfrm rot="20899200">
              <a:off x="-241096" y="1429713"/>
              <a:ext cx="3474232" cy="2005825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TextBox 29"/>
            <p:cNvSpPr txBox="1"/>
            <p:nvPr/>
          </p:nvSpPr>
          <p:spPr>
            <a:xfrm rot="20802147">
              <a:off x="267317" y="2197414"/>
              <a:ext cx="2457406" cy="487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Arial MT"/>
                  <a:ea typeface="Glacial Indifference Bold"/>
                  <a:cs typeface="Glacial Indifference Bold"/>
                  <a:sym typeface="Glacial Indifference Bold"/>
                </a:rPr>
                <a:t>Bencana</a:t>
              </a:r>
              <a:endParaRPr lang="en-US" sz="3200" dirty="0">
                <a:solidFill>
                  <a:srgbClr val="000000"/>
                </a:solidFill>
                <a:latin typeface="Arial MT"/>
                <a:ea typeface="Glacial Indifference Bold"/>
                <a:cs typeface="Glacial Indifference Bold"/>
                <a:sym typeface="Glacial Indifference Bold"/>
              </a:endParaRPr>
            </a:p>
          </p:txBody>
        </p:sp>
      </p:grpSp>
      <p:sp>
        <p:nvSpPr>
          <p:cNvPr id="46" name="TextBox 20">
            <a:extLst>
              <a:ext uri="{FF2B5EF4-FFF2-40B4-BE49-F238E27FC236}">
                <a16:creationId xmlns:a16="http://schemas.microsoft.com/office/drawing/2014/main" id="{BF0BA785-0B40-B3BB-81F5-6FA27EE14EFC}"/>
              </a:ext>
            </a:extLst>
          </p:cNvPr>
          <p:cNvSpPr txBox="1"/>
          <p:nvPr/>
        </p:nvSpPr>
        <p:spPr>
          <a:xfrm>
            <a:off x="9567910" y="3886541"/>
            <a:ext cx="93833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dirty="0">
                <a:solidFill>
                  <a:schemeClr val="accent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03.</a:t>
            </a: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ABB4C510-92ED-019B-8BB4-D89E3E2AFAF8}"/>
              </a:ext>
            </a:extLst>
          </p:cNvPr>
          <p:cNvSpPr txBox="1"/>
          <p:nvPr/>
        </p:nvSpPr>
        <p:spPr>
          <a:xfrm>
            <a:off x="5044871" y="3886541"/>
            <a:ext cx="93833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dirty="0">
                <a:solidFill>
                  <a:schemeClr val="accent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02.</a:t>
            </a:r>
          </a:p>
        </p:txBody>
      </p:sp>
      <p:sp>
        <p:nvSpPr>
          <p:cNvPr id="48" name="TextBox 20">
            <a:extLst>
              <a:ext uri="{FF2B5EF4-FFF2-40B4-BE49-F238E27FC236}">
                <a16:creationId xmlns:a16="http://schemas.microsoft.com/office/drawing/2014/main" id="{10E082EB-3378-68FB-91C6-CEBA63ADF4C9}"/>
              </a:ext>
            </a:extLst>
          </p:cNvPr>
          <p:cNvSpPr txBox="1"/>
          <p:nvPr/>
        </p:nvSpPr>
        <p:spPr>
          <a:xfrm>
            <a:off x="710943" y="3886542"/>
            <a:ext cx="93833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dirty="0">
                <a:solidFill>
                  <a:schemeClr val="accent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01.</a:t>
            </a:r>
          </a:p>
        </p:txBody>
      </p:sp>
      <p:sp>
        <p:nvSpPr>
          <p:cNvPr id="49" name="Arrow: Bent 48">
            <a:extLst>
              <a:ext uri="{FF2B5EF4-FFF2-40B4-BE49-F238E27FC236}">
                <a16:creationId xmlns:a16="http://schemas.microsoft.com/office/drawing/2014/main" id="{00ACF284-1885-12FE-79C4-9D6FED6C4BC8}"/>
              </a:ext>
            </a:extLst>
          </p:cNvPr>
          <p:cNvSpPr/>
          <p:nvPr/>
        </p:nvSpPr>
        <p:spPr>
          <a:xfrm rot="5400000">
            <a:off x="14340523" y="2662346"/>
            <a:ext cx="1778044" cy="3017773"/>
          </a:xfrm>
          <a:prstGeom prst="ben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592A5-3D64-7DA3-C9B5-5F03347F337C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10" name="Google Shape;101;p14">
              <a:extLst>
                <a:ext uri="{FF2B5EF4-FFF2-40B4-BE49-F238E27FC236}">
                  <a16:creationId xmlns:a16="http://schemas.microsoft.com/office/drawing/2014/main" id="{057E9502-0A8A-93F6-6E46-E7E24D1E45B5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2;p14">
              <a:extLst>
                <a:ext uri="{FF2B5EF4-FFF2-40B4-BE49-F238E27FC236}">
                  <a16:creationId xmlns:a16="http://schemas.microsoft.com/office/drawing/2014/main" id="{9770775B-27D8-345C-60B4-FAE9A83BF12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CE0E88-D8F3-103A-2890-D4EB525654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4300" y="-34290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357" y="2386998"/>
            <a:ext cx="3939996" cy="1266693"/>
          </a:xfrm>
          <a:prstGeom prst="rect">
            <a:avLst/>
          </a:prstGeom>
        </p:spPr>
        <p:txBody>
          <a:bodyPr vert="horz" wrap="square" lIns="0" tIns="20003" rIns="0" bIns="0" rtlCol="0" anchor="ctr">
            <a:spAutoFit/>
          </a:bodyPr>
          <a:lstStyle/>
          <a:p>
            <a:pPr marL="19050">
              <a:spcBef>
                <a:spcPts val="158"/>
              </a:spcBef>
            </a:pPr>
            <a:r>
              <a:rPr sz="8100" spc="-443" dirty="0"/>
              <a:t>Y</a:t>
            </a:r>
            <a:r>
              <a:rPr sz="8100" dirty="0"/>
              <a:t>uk</a:t>
            </a:r>
            <a:r>
              <a:rPr sz="8100" spc="-98" dirty="0"/>
              <a:t>k</a:t>
            </a:r>
            <a:r>
              <a:rPr sz="8100" dirty="0"/>
              <a:t>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8728" y="3929913"/>
            <a:ext cx="4588193" cy="946732"/>
          </a:xfrm>
          <a:prstGeom prst="rect">
            <a:avLst/>
          </a:prstGeom>
        </p:spPr>
        <p:txBody>
          <a:bodyPr vert="horz" wrap="square" lIns="0" tIns="160971" rIns="0" bIns="0" rtlCol="0">
            <a:spAutoFit/>
          </a:bodyPr>
          <a:lstStyle/>
          <a:p>
            <a:pPr marL="19050" marR="7620">
              <a:lnSpc>
                <a:spcPct val="90500"/>
              </a:lnSpc>
              <a:spcBef>
                <a:spcPts val="1266"/>
              </a:spcBef>
            </a:pPr>
            <a:r>
              <a:rPr sz="2800" dirty="0">
                <a:latin typeface="Arial MT"/>
                <a:cs typeface="Calibri Light"/>
              </a:rPr>
              <a:t>Meng</a:t>
            </a:r>
            <a:r>
              <a:rPr sz="2800" spc="-203" dirty="0">
                <a:latin typeface="Arial MT"/>
                <a:cs typeface="Calibri Light"/>
              </a:rPr>
              <a:t>k</a:t>
            </a:r>
            <a:r>
              <a:rPr sz="2800" dirty="0">
                <a:latin typeface="Arial MT"/>
                <a:cs typeface="Calibri Light"/>
              </a:rPr>
              <a:t>aji  </a:t>
            </a:r>
            <a:r>
              <a:rPr sz="2800" spc="-45" dirty="0">
                <a:latin typeface="Arial MT"/>
                <a:cs typeface="Calibri Light"/>
              </a:rPr>
              <a:t>komponen </a:t>
            </a:r>
            <a:r>
              <a:rPr sz="2800" spc="-1815" dirty="0">
                <a:latin typeface="Arial MT"/>
                <a:cs typeface="Calibri Light"/>
              </a:rPr>
              <a:t> </a:t>
            </a:r>
            <a:r>
              <a:rPr sz="2800" spc="-23" dirty="0" err="1">
                <a:latin typeface="Arial MT"/>
                <a:cs typeface="Calibri Light"/>
              </a:rPr>
              <a:t>Akibat</a:t>
            </a:r>
            <a:r>
              <a:rPr sz="2800" spc="-23" dirty="0">
                <a:latin typeface="Arial MT"/>
                <a:cs typeface="Calibri Light"/>
              </a:rPr>
              <a:t> </a:t>
            </a:r>
            <a:r>
              <a:rPr sz="2800" spc="-15" dirty="0">
                <a:latin typeface="Arial MT"/>
                <a:cs typeface="Calibri Light"/>
              </a:rPr>
              <a:t> </a:t>
            </a:r>
            <a:r>
              <a:rPr sz="2800" dirty="0" err="1">
                <a:latin typeface="Arial MT"/>
                <a:cs typeface="Calibri Light"/>
              </a:rPr>
              <a:t>benc</a:t>
            </a:r>
            <a:r>
              <a:rPr lang="en-US" sz="2800" dirty="0" err="1">
                <a:latin typeface="Arial MT"/>
                <a:cs typeface="Calibri Light"/>
              </a:rPr>
              <a:t>a</a:t>
            </a:r>
            <a:r>
              <a:rPr sz="2800" dirty="0" err="1">
                <a:latin typeface="Arial MT"/>
                <a:cs typeface="Calibri Light"/>
              </a:rPr>
              <a:t>na</a:t>
            </a:r>
            <a:endParaRPr sz="2800" dirty="0">
              <a:latin typeface="Arial MT"/>
              <a:cs typeface="Calibri Light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B73E2DF3-7DA6-4888-9C7C-20C6D108D1E9}"/>
              </a:ext>
            </a:extLst>
          </p:cNvPr>
          <p:cNvSpPr txBox="1"/>
          <p:nvPr/>
        </p:nvSpPr>
        <p:spPr>
          <a:xfrm>
            <a:off x="6979556" y="4536980"/>
            <a:ext cx="4629150" cy="575750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0" tIns="60960" rIns="0" bIns="0" rtlCol="0">
            <a:spAutoFit/>
          </a:bodyPr>
          <a:lstStyle/>
          <a:p>
            <a:pPr marL="567690" indent="-431483">
              <a:spcBef>
                <a:spcPts val="480"/>
              </a:spcBef>
              <a:buFont typeface="Wingdings"/>
              <a:buChar char=""/>
              <a:tabLst>
                <a:tab pos="567690" algn="l"/>
                <a:tab pos="568643" algn="l"/>
              </a:tabLst>
            </a:pPr>
            <a:r>
              <a:rPr sz="4000" spc="-15" dirty="0">
                <a:latin typeface="Arial MT"/>
                <a:cs typeface="Arial MT"/>
              </a:rPr>
              <a:t>Kerusakan</a:t>
            </a:r>
            <a:endParaRPr sz="4000" dirty="0">
              <a:latin typeface="Arial MT"/>
              <a:cs typeface="Arial MT"/>
            </a:endParaRPr>
          </a:p>
          <a:p>
            <a:pPr marL="567690" indent="-431483">
              <a:spcBef>
                <a:spcPts val="8"/>
              </a:spcBef>
              <a:buFont typeface="Wingdings"/>
              <a:buChar char=""/>
              <a:tabLst>
                <a:tab pos="567690" algn="l"/>
                <a:tab pos="568643" algn="l"/>
              </a:tabLst>
            </a:pPr>
            <a:r>
              <a:rPr sz="4000" spc="-15" dirty="0">
                <a:latin typeface="Arial MT"/>
                <a:cs typeface="Arial MT"/>
              </a:rPr>
              <a:t>Kerugian</a:t>
            </a:r>
            <a:endParaRPr sz="4000" dirty="0">
              <a:latin typeface="Arial MT"/>
              <a:cs typeface="Arial MT"/>
            </a:endParaRPr>
          </a:p>
          <a:p>
            <a:pPr marL="567690" indent="-431483">
              <a:buFont typeface="Wingdings"/>
              <a:buChar char=""/>
              <a:tabLst>
                <a:tab pos="567690" algn="l"/>
                <a:tab pos="568643" algn="l"/>
              </a:tabLst>
            </a:pPr>
            <a:r>
              <a:rPr sz="4000" spc="-15" dirty="0">
                <a:latin typeface="Arial MT"/>
                <a:cs typeface="Arial MT"/>
              </a:rPr>
              <a:t>K</a:t>
            </a:r>
            <a:r>
              <a:rPr sz="4000" spc="-23" dirty="0">
                <a:latin typeface="Arial MT"/>
                <a:cs typeface="Arial MT"/>
              </a:rPr>
              <a:t>eh</a:t>
            </a:r>
            <a:r>
              <a:rPr sz="4000" spc="-8" dirty="0">
                <a:latin typeface="Arial MT"/>
                <a:cs typeface="Arial MT"/>
              </a:rPr>
              <a:t>il</a:t>
            </a:r>
            <a:r>
              <a:rPr sz="4000" spc="-23" dirty="0">
                <a:latin typeface="Arial MT"/>
                <a:cs typeface="Arial MT"/>
              </a:rPr>
              <a:t>anga</a:t>
            </a:r>
            <a:r>
              <a:rPr sz="4000" spc="-8" dirty="0">
                <a:latin typeface="Arial MT"/>
                <a:cs typeface="Arial MT"/>
              </a:rPr>
              <a:t>n</a:t>
            </a:r>
            <a:r>
              <a:rPr sz="4000" spc="-83" dirty="0">
                <a:latin typeface="Arial MT"/>
                <a:cs typeface="Arial MT"/>
              </a:rPr>
              <a:t> </a:t>
            </a:r>
            <a:r>
              <a:rPr sz="4000" spc="-15" dirty="0">
                <a:latin typeface="Arial MT"/>
                <a:cs typeface="Arial MT"/>
              </a:rPr>
              <a:t>A</a:t>
            </a:r>
            <a:r>
              <a:rPr sz="4000" dirty="0">
                <a:latin typeface="Arial MT"/>
                <a:cs typeface="Arial MT"/>
              </a:rPr>
              <a:t>ks</a:t>
            </a:r>
            <a:r>
              <a:rPr sz="4000" spc="-15" dirty="0">
                <a:latin typeface="Arial MT"/>
                <a:cs typeface="Arial MT"/>
              </a:rPr>
              <a:t>e</a:t>
            </a:r>
            <a:r>
              <a:rPr sz="4000" dirty="0">
                <a:latin typeface="Arial MT"/>
                <a:cs typeface="Arial MT"/>
              </a:rPr>
              <a:t>s</a:t>
            </a:r>
          </a:p>
          <a:p>
            <a:pPr marL="567690" indent="-431483">
              <a:buFont typeface="Wingdings"/>
              <a:buChar char=""/>
              <a:tabLst>
                <a:tab pos="567690" algn="l"/>
                <a:tab pos="568643" algn="l"/>
              </a:tabLst>
            </a:pPr>
            <a:r>
              <a:rPr sz="4000" spc="-23" dirty="0">
                <a:latin typeface="Arial MT"/>
                <a:cs typeface="Arial MT"/>
              </a:rPr>
              <a:t>Gangguan</a:t>
            </a:r>
            <a:r>
              <a:rPr sz="4000" spc="23" dirty="0">
                <a:latin typeface="Arial MT"/>
                <a:cs typeface="Arial MT"/>
              </a:rPr>
              <a:t> </a:t>
            </a:r>
            <a:r>
              <a:rPr sz="4000" spc="-15" dirty="0">
                <a:latin typeface="Arial MT"/>
                <a:cs typeface="Arial MT"/>
              </a:rPr>
              <a:t>Fungsi</a:t>
            </a:r>
            <a:endParaRPr sz="4000" dirty="0">
              <a:latin typeface="Arial MT"/>
              <a:cs typeface="Arial MT"/>
            </a:endParaRPr>
          </a:p>
          <a:p>
            <a:pPr marL="567690" indent="-431483">
              <a:buFont typeface="Wingdings"/>
              <a:buChar char=""/>
              <a:tabLst>
                <a:tab pos="567690" algn="l"/>
                <a:tab pos="568643" algn="l"/>
              </a:tabLst>
            </a:pPr>
            <a:r>
              <a:rPr sz="4000" spc="-15" dirty="0">
                <a:latin typeface="Arial MT"/>
                <a:cs typeface="Arial MT"/>
              </a:rPr>
              <a:t>Peningkatan</a:t>
            </a:r>
            <a:r>
              <a:rPr sz="4000" spc="38" dirty="0">
                <a:latin typeface="Arial MT"/>
                <a:cs typeface="Arial MT"/>
              </a:rPr>
              <a:t> </a:t>
            </a:r>
            <a:r>
              <a:rPr sz="4000" spc="-8" dirty="0">
                <a:latin typeface="Arial MT"/>
                <a:cs typeface="Arial MT"/>
              </a:rPr>
              <a:t>Risiko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A1EB2FBB-BB7D-4DB7-A2BA-4C9CDAE50162}"/>
              </a:ext>
            </a:extLst>
          </p:cNvPr>
          <p:cNvSpPr/>
          <p:nvPr/>
        </p:nvSpPr>
        <p:spPr>
          <a:xfrm rot="18120396">
            <a:off x="5592467" y="1144220"/>
            <a:ext cx="1886753" cy="34442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FDA354-DA6D-479E-A40A-750F1B695D29}"/>
              </a:ext>
            </a:extLst>
          </p:cNvPr>
          <p:cNvGrpSpPr/>
          <p:nvPr/>
        </p:nvGrpSpPr>
        <p:grpSpPr>
          <a:xfrm>
            <a:off x="102208" y="-800100"/>
            <a:ext cx="2887571" cy="3886200"/>
            <a:chOff x="1525588" y="1386970"/>
            <a:chExt cx="3451225" cy="4361368"/>
          </a:xfrm>
        </p:grpSpPr>
        <p:sp>
          <p:nvSpPr>
            <p:cNvPr id="15" name="菱形 2">
              <a:extLst>
                <a:ext uri="{FF2B5EF4-FFF2-40B4-BE49-F238E27FC236}">
                  <a16:creationId xmlns:a16="http://schemas.microsoft.com/office/drawing/2014/main" id="{7F4EE2F4-5C1B-47AA-9494-D756AFD08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263" y="2157413"/>
              <a:ext cx="2800350" cy="2801937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37160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27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" name="直接连接符 4">
              <a:extLst>
                <a:ext uri="{FF2B5EF4-FFF2-40B4-BE49-F238E27FC236}">
                  <a16:creationId xmlns:a16="http://schemas.microsoft.com/office/drawing/2014/main" id="{868641B2-A46B-4566-8EC2-891A27C2F2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71459" y="1386970"/>
              <a:ext cx="1355725" cy="13573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6">
              <a:extLst>
                <a:ext uri="{FF2B5EF4-FFF2-40B4-BE49-F238E27FC236}">
                  <a16:creationId xmlns:a16="http://schemas.microsoft.com/office/drawing/2014/main" id="{B289390E-805C-48F9-843C-A829074D95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22513" y="3092450"/>
              <a:ext cx="2654300" cy="2655888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文本框 3">
              <a:extLst>
                <a:ext uri="{FF2B5EF4-FFF2-40B4-BE49-F238E27FC236}">
                  <a16:creationId xmlns:a16="http://schemas.microsoft.com/office/drawing/2014/main" id="{BE0758E8-77E0-47D6-8911-D419AB83F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637" y="2615247"/>
              <a:ext cx="798511" cy="1813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37160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id-ID" altLang="zh-CN" sz="9900" b="1" dirty="0">
                  <a:solidFill>
                    <a:srgbClr val="005F2E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9900" b="1" dirty="0">
                <a:solidFill>
                  <a:srgbClr val="005F2E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5">
              <a:extLst>
                <a:ext uri="{FF2B5EF4-FFF2-40B4-BE49-F238E27FC236}">
                  <a16:creationId xmlns:a16="http://schemas.microsoft.com/office/drawing/2014/main" id="{8E73A08E-8D34-4362-AC77-F4EF3AA22D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525588" y="1773238"/>
              <a:ext cx="1581150" cy="158115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9B4129D3-D152-EBD7-244A-FFF1A605E1AF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EB57CB5B-0D74-7617-C4A9-F43E46090054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DF38B28E-F79D-AF83-B785-4B10DDE53AD3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91C004-2515-1B2F-653F-164B57C5985B}"/>
              </a:ext>
            </a:extLst>
          </p:cNvPr>
          <p:cNvGrpSpPr/>
          <p:nvPr/>
        </p:nvGrpSpPr>
        <p:grpSpPr>
          <a:xfrm>
            <a:off x="14212807" y="0"/>
            <a:ext cx="3361914" cy="3425471"/>
            <a:chOff x="9163678" y="2122655"/>
            <a:chExt cx="3361914" cy="3425471"/>
          </a:xfrm>
        </p:grpSpPr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id="{C2930E01-4ADE-06EA-80F5-8623697FE415}"/>
                </a:ext>
              </a:extLst>
            </p:cNvPr>
            <p:cNvGrpSpPr/>
            <p:nvPr/>
          </p:nvGrpSpPr>
          <p:grpSpPr>
            <a:xfrm>
              <a:off x="9163678" y="2122655"/>
              <a:ext cx="3361914" cy="3425471"/>
              <a:chOff x="0" y="0"/>
              <a:chExt cx="812800" cy="812800"/>
            </a:xfrm>
          </p:grpSpPr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26A0B3A5-CFBD-BB9F-329B-65B49F6BB7E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A295"/>
              </a:solidFill>
            </p:spPr>
          </p:sp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F26D09A1-FD9B-DB23-EAFC-B7ABA3445D9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CD9F41-6EB7-A209-413E-4BBA10C69C44}"/>
                </a:ext>
              </a:extLst>
            </p:cNvPr>
            <p:cNvSpPr/>
            <p:nvPr/>
          </p:nvSpPr>
          <p:spPr>
            <a:xfrm>
              <a:off x="9754039" y="2788889"/>
              <a:ext cx="2072303" cy="2093004"/>
            </a:xfrm>
            <a:custGeom>
              <a:avLst/>
              <a:gdLst/>
              <a:ahLst/>
              <a:cxnLst/>
              <a:rect l="l" t="t" r="r" b="b"/>
              <a:pathLst>
                <a:path w="1010284" h="1001444">
                  <a:moveTo>
                    <a:pt x="0" y="0"/>
                  </a:moveTo>
                  <a:lnTo>
                    <a:pt x="1010284" y="0"/>
                  </a:lnTo>
                  <a:lnTo>
                    <a:pt x="1010284" y="1001445"/>
                  </a:lnTo>
                  <a:lnTo>
                    <a:pt x="0" y="1001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0A5C5685-9EF4-4F97-9F61-847D163AE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8722" r="18683"/>
          <a:stretch/>
        </p:blipFill>
        <p:spPr>
          <a:xfrm>
            <a:off x="2743200" y="1257300"/>
            <a:ext cx="12230100" cy="837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156FF42-CB01-6A1F-274C-2B6CC56AB975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B46352F-5680-6712-ADBD-7FB848A2FB26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96FA32-F42F-9D15-AAD6-4A0993CEB1BE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49466-DE49-AAFB-9FC2-9E89AB881A47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8" name="Google Shape;101;p14">
              <a:extLst>
                <a:ext uri="{FF2B5EF4-FFF2-40B4-BE49-F238E27FC236}">
                  <a16:creationId xmlns:a16="http://schemas.microsoft.com/office/drawing/2014/main" id="{041373F3-61E2-89DA-EF17-DE9EE2B9869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02;p14">
              <a:extLst>
                <a:ext uri="{FF2B5EF4-FFF2-40B4-BE49-F238E27FC236}">
                  <a16:creationId xmlns:a16="http://schemas.microsoft.com/office/drawing/2014/main" id="{41BA9B4D-4E56-78EF-3F31-11E740C8451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4E57CE5-9B1F-7ACB-129C-278B44C0A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6325" y="1292162"/>
            <a:ext cx="13168503" cy="850233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spc="-8" dirty="0">
                <a:latin typeface="Georgia"/>
                <a:cs typeface="Georgia"/>
              </a:rPr>
              <a:t>PENGKAJIAN</a:t>
            </a:r>
            <a:r>
              <a:rPr sz="5400" spc="-171" dirty="0">
                <a:latin typeface="Georgia"/>
                <a:cs typeface="Georgia"/>
              </a:rPr>
              <a:t> </a:t>
            </a:r>
            <a:r>
              <a:rPr sz="5400" spc="-8" dirty="0">
                <a:latin typeface="Georgia"/>
                <a:cs typeface="Georgia"/>
              </a:rPr>
              <a:t>AKIBAT</a:t>
            </a:r>
            <a:r>
              <a:rPr sz="5400" spc="-127" dirty="0">
                <a:latin typeface="Georgia"/>
                <a:cs typeface="Georgia"/>
              </a:rPr>
              <a:t> </a:t>
            </a:r>
            <a:r>
              <a:rPr sz="5400" dirty="0">
                <a:latin typeface="Georgia"/>
                <a:cs typeface="Georgia"/>
              </a:rPr>
              <a:t>BENCANA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6C9D3-B10A-7BA8-435B-21384B074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44"/>
          <a:stretch/>
        </p:blipFill>
        <p:spPr>
          <a:xfrm>
            <a:off x="1981200" y="2552700"/>
            <a:ext cx="13716000" cy="6623986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9F7718C7-3D8B-D076-D137-945EC8DEC2ED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B041E09-868D-0FE2-916C-A4E14A7950AC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EEECB971-7093-8E7E-621B-2411796F6CF6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EA6E9-783E-2D7D-F78F-C1A062E7C17F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9" name="Google Shape;101;p14">
              <a:extLst>
                <a:ext uri="{FF2B5EF4-FFF2-40B4-BE49-F238E27FC236}">
                  <a16:creationId xmlns:a16="http://schemas.microsoft.com/office/drawing/2014/main" id="{A41A4B65-1D89-F784-80B5-8B695AB3CDD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2;p14">
              <a:extLst>
                <a:ext uri="{FF2B5EF4-FFF2-40B4-BE49-F238E27FC236}">
                  <a16:creationId xmlns:a16="http://schemas.microsoft.com/office/drawing/2014/main" id="{DAF56A5F-561C-3AE4-DACA-961151FE93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04E6A56-340C-E451-5BC6-B4A17F444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1" y="1333500"/>
            <a:ext cx="16933925" cy="8699753"/>
            <a:chOff x="660400" y="889000"/>
            <a:chExt cx="11289283" cy="5799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400" y="889000"/>
              <a:ext cx="6608064" cy="363474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0427" y="3171444"/>
              <a:ext cx="6239256" cy="351739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45049E60-EE0F-79DE-29D0-147C1550A803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E7FC8FA-3AED-BB1E-5D18-A5CE54590344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5DA04365-DE72-11C2-9F96-172AFEFD54EB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12D793-6CC0-53E3-A46E-893A637C1398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9" name="Google Shape;101;p14">
              <a:extLst>
                <a:ext uri="{FF2B5EF4-FFF2-40B4-BE49-F238E27FC236}">
                  <a16:creationId xmlns:a16="http://schemas.microsoft.com/office/drawing/2014/main" id="{987E3AAB-4F63-51E3-E566-A428B2E4AA1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2;p14">
              <a:extLst>
                <a:ext uri="{FF2B5EF4-FFF2-40B4-BE49-F238E27FC236}">
                  <a16:creationId xmlns:a16="http://schemas.microsoft.com/office/drawing/2014/main" id="{7B669AB9-B712-7FCD-2C1E-FD4ABD8F053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AF6E6-2A31-C5A8-4813-8910AEFD3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6653" y="1143902"/>
            <a:ext cx="13625703" cy="850233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dirty="0">
                <a:latin typeface="Georgia"/>
                <a:cs typeface="Georgia"/>
              </a:rPr>
              <a:t>PENGKAJIAN</a:t>
            </a:r>
            <a:r>
              <a:rPr sz="5400" spc="-180" dirty="0">
                <a:latin typeface="Georgia"/>
                <a:cs typeface="Georgia"/>
              </a:rPr>
              <a:t> </a:t>
            </a:r>
            <a:r>
              <a:rPr sz="5400" spc="-8" dirty="0">
                <a:latin typeface="Georgia"/>
                <a:cs typeface="Georgia"/>
              </a:rPr>
              <a:t>AKIBAT</a:t>
            </a:r>
            <a:r>
              <a:rPr sz="5400" spc="-120" dirty="0">
                <a:latin typeface="Georgia"/>
                <a:cs typeface="Georgia"/>
              </a:rPr>
              <a:t> </a:t>
            </a:r>
            <a:r>
              <a:rPr sz="5400" spc="-8" dirty="0">
                <a:latin typeface="Georgia"/>
                <a:cs typeface="Georgia"/>
              </a:rPr>
              <a:t>BENCANA</a:t>
            </a:r>
            <a:endParaRPr sz="5400" dirty="0">
              <a:latin typeface="Georgia"/>
              <a:cs typeface="Georg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6A551-E281-9104-7492-0AC9B3956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42"/>
          <a:stretch/>
        </p:blipFill>
        <p:spPr>
          <a:xfrm>
            <a:off x="1946653" y="2297668"/>
            <a:ext cx="13625703" cy="6902458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A7E6FE77-154F-C52A-3738-7AA54CE80D90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89B6B68-61F6-2051-340E-39644658DBB5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5CC4EDD8-8E49-84DF-F4F9-E634879BC0C1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50842A-B00A-E300-1064-29059EC659B3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9" name="Google Shape;101;p14">
              <a:extLst>
                <a:ext uri="{FF2B5EF4-FFF2-40B4-BE49-F238E27FC236}">
                  <a16:creationId xmlns:a16="http://schemas.microsoft.com/office/drawing/2014/main" id="{1B112729-521B-A535-BC9F-8BAF685DAE8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2;p14">
              <a:extLst>
                <a:ext uri="{FF2B5EF4-FFF2-40B4-BE49-F238E27FC236}">
                  <a16:creationId xmlns:a16="http://schemas.microsoft.com/office/drawing/2014/main" id="{7E589CC6-33B4-AA58-4FB5-13EB120B4A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1036CEA-7C06-4607-D622-139AB35A1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2758" y="1386996"/>
            <a:ext cx="15510510" cy="779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BBE2F250-3AA1-03F1-3CEF-BD7DDD56C198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5FCA364-218F-6CEE-1BFB-5D8A652E2626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5195C92-10F9-CD88-D00C-B652AC933CFA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FD41A3-C2A3-B524-F371-4321B6AB8160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7" name="Google Shape;101;p14">
              <a:extLst>
                <a:ext uri="{FF2B5EF4-FFF2-40B4-BE49-F238E27FC236}">
                  <a16:creationId xmlns:a16="http://schemas.microsoft.com/office/drawing/2014/main" id="{2367C229-7E14-F54E-08F8-13966F56261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02;p14">
              <a:extLst>
                <a:ext uri="{FF2B5EF4-FFF2-40B4-BE49-F238E27FC236}">
                  <a16:creationId xmlns:a16="http://schemas.microsoft.com/office/drawing/2014/main" id="{A8B1AB60-628A-366B-0A04-3A3C197978B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5D268D2-94BD-52B4-54AB-8B8849CB9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41A435-6DC3-44ED-A71C-99E019A474D7}"/>
              </a:ext>
            </a:extLst>
          </p:cNvPr>
          <p:cNvSpPr/>
          <p:nvPr/>
        </p:nvSpPr>
        <p:spPr>
          <a:xfrm>
            <a:off x="7086601" y="587693"/>
            <a:ext cx="9562382" cy="81183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4360652" y="0"/>
            <a:ext cx="3928110" cy="2419350"/>
            <a:chOff x="9573768" y="0"/>
            <a:chExt cx="2618740" cy="1612900"/>
          </a:xfrm>
        </p:grpSpPr>
        <p:sp>
          <p:nvSpPr>
            <p:cNvPr id="4" name="object 4"/>
            <p:cNvSpPr/>
            <p:nvPr/>
          </p:nvSpPr>
          <p:spPr>
            <a:xfrm>
              <a:off x="9573768" y="0"/>
              <a:ext cx="2618740" cy="426720"/>
            </a:xfrm>
            <a:custGeom>
              <a:avLst/>
              <a:gdLst/>
              <a:ahLst/>
              <a:cxnLst/>
              <a:rect l="l" t="t" r="r" b="b"/>
              <a:pathLst>
                <a:path w="2618740" h="426720">
                  <a:moveTo>
                    <a:pt x="2618231" y="0"/>
                  </a:moveTo>
                  <a:lnTo>
                    <a:pt x="0" y="0"/>
                  </a:lnTo>
                  <a:lnTo>
                    <a:pt x="2618231" y="426720"/>
                  </a:lnTo>
                  <a:lnTo>
                    <a:pt x="261823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5" name="object 5"/>
            <p:cNvSpPr/>
            <p:nvPr/>
          </p:nvSpPr>
          <p:spPr>
            <a:xfrm>
              <a:off x="10450068" y="0"/>
              <a:ext cx="1742439" cy="783590"/>
            </a:xfrm>
            <a:custGeom>
              <a:avLst/>
              <a:gdLst/>
              <a:ahLst/>
              <a:cxnLst/>
              <a:rect l="l" t="t" r="r" b="b"/>
              <a:pathLst>
                <a:path w="1742440" h="783590">
                  <a:moveTo>
                    <a:pt x="1741931" y="0"/>
                  </a:moveTo>
                  <a:lnTo>
                    <a:pt x="0" y="0"/>
                  </a:lnTo>
                  <a:lnTo>
                    <a:pt x="1741931" y="783336"/>
                  </a:lnTo>
                  <a:lnTo>
                    <a:pt x="174193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6" name="object 6"/>
            <p:cNvSpPr/>
            <p:nvPr/>
          </p:nvSpPr>
          <p:spPr>
            <a:xfrm>
              <a:off x="11277600" y="0"/>
              <a:ext cx="914400" cy="1612900"/>
            </a:xfrm>
            <a:custGeom>
              <a:avLst/>
              <a:gdLst/>
              <a:ahLst/>
              <a:cxnLst/>
              <a:rect l="l" t="t" r="r" b="b"/>
              <a:pathLst>
                <a:path w="914400" h="1612900">
                  <a:moveTo>
                    <a:pt x="914400" y="0"/>
                  </a:moveTo>
                  <a:lnTo>
                    <a:pt x="0" y="0"/>
                  </a:lnTo>
                  <a:lnTo>
                    <a:pt x="914400" y="161239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7" name="object 7"/>
          <p:cNvSpPr/>
          <p:nvPr/>
        </p:nvSpPr>
        <p:spPr>
          <a:xfrm>
            <a:off x="107223" y="9276839"/>
            <a:ext cx="16276320" cy="636278"/>
          </a:xfrm>
          <a:custGeom>
            <a:avLst/>
            <a:gdLst/>
            <a:ahLst/>
            <a:cxnLst/>
            <a:rect l="l" t="t" r="r" b="b"/>
            <a:pathLst>
              <a:path w="10850880" h="108584">
                <a:moveTo>
                  <a:pt x="10850880" y="0"/>
                </a:moveTo>
                <a:lnTo>
                  <a:pt x="0" y="0"/>
                </a:lnTo>
                <a:lnTo>
                  <a:pt x="0" y="108203"/>
                </a:lnTo>
                <a:lnTo>
                  <a:pt x="10813542" y="108203"/>
                </a:lnTo>
                <a:lnTo>
                  <a:pt x="1085088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5" name="object 15"/>
          <p:cNvSpPr txBox="1"/>
          <p:nvPr/>
        </p:nvSpPr>
        <p:spPr>
          <a:xfrm>
            <a:off x="7832140" y="2409006"/>
            <a:ext cx="6213044" cy="769763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 marR="7620">
              <a:spcBef>
                <a:spcPts val="143"/>
              </a:spcBef>
            </a:pPr>
            <a:r>
              <a:rPr sz="2400" b="1" spc="-8" dirty="0">
                <a:solidFill>
                  <a:srgbClr val="252525"/>
                </a:solidFill>
                <a:latin typeface="Calibri"/>
                <a:cs typeface="Calibri"/>
              </a:rPr>
              <a:t>KABID REHABILITASI DAN REKONSTRUKSI</a:t>
            </a:r>
            <a:endParaRPr lang="en-US" sz="2400" b="1" spc="-15" dirty="0">
              <a:solidFill>
                <a:srgbClr val="252525"/>
              </a:solidFill>
              <a:latin typeface="Calibri"/>
              <a:cs typeface="Calibri"/>
            </a:endParaRPr>
          </a:p>
          <a:p>
            <a:pPr marL="19050" marR="7620">
              <a:spcBef>
                <a:spcPts val="143"/>
              </a:spcBef>
            </a:pPr>
            <a:r>
              <a:rPr sz="2400" b="1" spc="-8" dirty="0">
                <a:solidFill>
                  <a:srgbClr val="252525"/>
                </a:solidFill>
                <a:latin typeface="Calibri"/>
                <a:cs typeface="Calibri"/>
              </a:rPr>
              <a:t>BPBD</a:t>
            </a:r>
            <a:r>
              <a:rPr sz="2400" b="1" spc="23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en-US" sz="2400" b="1" spc="-15" dirty="0">
                <a:solidFill>
                  <a:srgbClr val="252525"/>
                </a:solidFill>
                <a:latin typeface="Calibri"/>
                <a:cs typeface="Calibri"/>
              </a:rPr>
              <a:t>KABUPATEN DEMAK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32139" y="3990607"/>
            <a:ext cx="10048875" cy="2972930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  <a:tabLst>
                <a:tab pos="1361123" algn="l"/>
                <a:tab pos="1898333" algn="l"/>
              </a:tabLst>
            </a:pPr>
            <a:r>
              <a:rPr sz="2400" spc="-23" dirty="0">
                <a:solidFill>
                  <a:srgbClr val="252525"/>
                </a:solidFill>
                <a:latin typeface="Arial"/>
                <a:cs typeface="Arial"/>
              </a:rPr>
              <a:t>TTL	</a:t>
            </a:r>
            <a:r>
              <a:rPr sz="2400" spc="-375" dirty="0">
                <a:solidFill>
                  <a:srgbClr val="252525"/>
                </a:solidFill>
                <a:latin typeface="Arial"/>
                <a:cs typeface="Arial"/>
              </a:rPr>
              <a:t>:	</a:t>
            </a:r>
            <a:r>
              <a:rPr lang="en-US" sz="2400" spc="-38" dirty="0">
                <a:solidFill>
                  <a:srgbClr val="252525"/>
                </a:solidFill>
                <a:latin typeface="Arial"/>
                <a:cs typeface="Arial"/>
              </a:rPr>
              <a:t>Demak</a:t>
            </a:r>
            <a:r>
              <a:rPr sz="2400" spc="-38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400" spc="11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id-ID" sz="2400" spc="113" dirty="0">
                <a:solidFill>
                  <a:srgbClr val="252525"/>
                </a:solidFill>
                <a:latin typeface="Arial"/>
                <a:cs typeface="Arial"/>
              </a:rPr>
              <a:t>25 Oktober 1969</a:t>
            </a:r>
            <a:endParaRPr sz="2400" dirty="0">
              <a:latin typeface="Arial"/>
              <a:cs typeface="Arial"/>
            </a:endParaRPr>
          </a:p>
          <a:p>
            <a:pPr marL="19050">
              <a:tabLst>
                <a:tab pos="1361123" algn="l"/>
                <a:tab pos="1898333" algn="l"/>
              </a:tabLst>
            </a:pPr>
            <a:r>
              <a:rPr sz="2400" spc="60" dirty="0">
                <a:solidFill>
                  <a:srgbClr val="252525"/>
                </a:solidFill>
                <a:latin typeface="Arial"/>
                <a:cs typeface="Arial"/>
              </a:rPr>
              <a:t>ALAMAT	:     </a:t>
            </a:r>
            <a:r>
              <a:rPr sz="2400" spc="60" dirty="0" err="1">
                <a:solidFill>
                  <a:srgbClr val="252525"/>
                </a:solidFill>
                <a:latin typeface="Arial"/>
                <a:cs typeface="Arial"/>
              </a:rPr>
              <a:t>Perum</a:t>
            </a:r>
            <a:r>
              <a:rPr sz="2400" spc="60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sz="2400" spc="60" dirty="0" err="1">
                <a:solidFill>
                  <a:srgbClr val="252525"/>
                </a:solidFill>
                <a:latin typeface="Arial"/>
                <a:cs typeface="Arial"/>
              </a:rPr>
              <a:t>Kalikondang</a:t>
            </a:r>
            <a:r>
              <a:rPr sz="2400" spc="60" dirty="0">
                <a:solidFill>
                  <a:srgbClr val="252525"/>
                </a:solidFill>
                <a:latin typeface="Arial"/>
                <a:cs typeface="Arial"/>
              </a:rPr>
              <a:t> Asri Demak</a:t>
            </a:r>
          </a:p>
          <a:p>
            <a:pPr marL="19050">
              <a:tabLst>
                <a:tab pos="1361123" algn="l"/>
                <a:tab pos="1898333" algn="l"/>
              </a:tabLst>
            </a:pPr>
            <a:r>
              <a:rPr sz="2400" spc="60" dirty="0">
                <a:solidFill>
                  <a:srgbClr val="252525"/>
                </a:solidFill>
                <a:latin typeface="Arial"/>
                <a:cs typeface="Arial"/>
              </a:rPr>
              <a:t>HP	</a:t>
            </a:r>
            <a:r>
              <a:rPr sz="2400" spc="-375" dirty="0">
                <a:solidFill>
                  <a:srgbClr val="252525"/>
                </a:solidFill>
                <a:latin typeface="Arial"/>
                <a:cs typeface="Arial"/>
              </a:rPr>
              <a:t>:	</a:t>
            </a:r>
            <a:r>
              <a:rPr sz="2400" spc="23" dirty="0">
                <a:solidFill>
                  <a:srgbClr val="252525"/>
                </a:solidFill>
                <a:latin typeface="Arial"/>
                <a:cs typeface="Arial"/>
              </a:rPr>
              <a:t>08122939155</a:t>
            </a:r>
            <a:endParaRPr sz="2400" dirty="0">
              <a:latin typeface="Arial"/>
              <a:cs typeface="Arial"/>
            </a:endParaRPr>
          </a:p>
          <a:p>
            <a:pPr marL="19050" marR="2264093">
              <a:tabLst>
                <a:tab pos="1361123" algn="l"/>
                <a:tab pos="1898333" algn="l"/>
              </a:tabLst>
            </a:pPr>
            <a:r>
              <a:rPr sz="2400" spc="75" dirty="0">
                <a:solidFill>
                  <a:srgbClr val="252525"/>
                </a:solidFill>
                <a:latin typeface="Arial"/>
                <a:cs typeface="Arial"/>
              </a:rPr>
              <a:t>PEND	</a:t>
            </a:r>
            <a:r>
              <a:rPr sz="2400" spc="-375" dirty="0">
                <a:solidFill>
                  <a:srgbClr val="252525"/>
                </a:solidFill>
                <a:latin typeface="Arial"/>
                <a:cs typeface="Arial"/>
              </a:rPr>
              <a:t>:	</a:t>
            </a:r>
            <a:r>
              <a:rPr sz="2400" spc="30" dirty="0">
                <a:solidFill>
                  <a:srgbClr val="252525"/>
                </a:solidFill>
                <a:latin typeface="Arial"/>
                <a:cs typeface="Arial"/>
              </a:rPr>
              <a:t>S-1</a:t>
            </a:r>
            <a:r>
              <a:rPr sz="2400" spc="14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id-ID" sz="2400" spc="-30" dirty="0">
                <a:solidFill>
                  <a:srgbClr val="252525"/>
                </a:solidFill>
                <a:latin typeface="Arial"/>
                <a:cs typeface="Arial"/>
              </a:rPr>
              <a:t>Kesehatan Masyarakat Undip</a:t>
            </a:r>
          </a:p>
          <a:p>
            <a:pPr marL="19050" marR="2264093">
              <a:tabLst>
                <a:tab pos="1361123" algn="l"/>
                <a:tab pos="1898333" algn="l"/>
              </a:tabLst>
            </a:pPr>
            <a:r>
              <a:rPr lang="id-ID" sz="2400" spc="-30" dirty="0">
                <a:solidFill>
                  <a:srgbClr val="252525"/>
                </a:solidFill>
                <a:latin typeface="Arial"/>
                <a:cs typeface="Arial"/>
              </a:rPr>
              <a:t>		S-1 – Ners Universitas An-Nur</a:t>
            </a:r>
          </a:p>
          <a:p>
            <a:pPr marL="19050" marR="2264093">
              <a:tabLst>
                <a:tab pos="1361123" algn="l"/>
                <a:tab pos="1898333" algn="l"/>
              </a:tabLst>
            </a:pPr>
            <a:r>
              <a:rPr lang="id-ID" sz="2400" spc="-30" dirty="0">
                <a:solidFill>
                  <a:srgbClr val="252525"/>
                </a:solidFill>
                <a:latin typeface="Arial"/>
                <a:cs typeface="Arial"/>
              </a:rPr>
              <a:t>		S-2 Magister Manajemen Unissula</a:t>
            </a:r>
          </a:p>
          <a:p>
            <a:pPr marL="19050" marR="2264093">
              <a:tabLst>
                <a:tab pos="1361123" algn="l"/>
                <a:tab pos="1898333" algn="l"/>
              </a:tabLst>
            </a:pPr>
            <a:endParaRPr lang="id-ID" sz="2400" spc="-30" dirty="0">
              <a:solidFill>
                <a:srgbClr val="252525"/>
              </a:solidFill>
              <a:latin typeface="Arial"/>
              <a:cs typeface="Arial"/>
            </a:endParaRPr>
          </a:p>
          <a:p>
            <a:pPr marL="19050" marR="2264093">
              <a:tabLst>
                <a:tab pos="1361123" algn="l"/>
                <a:tab pos="1898333" algn="l"/>
              </a:tabLst>
            </a:pPr>
            <a:endParaRPr lang="en-US" sz="2400" spc="-30" dirty="0">
              <a:solidFill>
                <a:srgbClr val="252525"/>
              </a:solidFill>
              <a:latin typeface="Arial"/>
              <a:cs typeface="Arial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00C9D47-B0DA-DA4D-8C81-E43DC9E1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856" y="1050941"/>
            <a:ext cx="7751435" cy="1175385"/>
          </a:xfrm>
        </p:spPr>
        <p:txBody>
          <a:bodyPr>
            <a:noAutofit/>
          </a:bodyPr>
          <a:lstStyle/>
          <a:p>
            <a:r>
              <a:rPr lang="id-ID" sz="4200" b="1" dirty="0"/>
              <a:t>M. SOLICHIN, S.KM., S.Kep, Ners, MM</a:t>
            </a:r>
            <a:endParaRPr lang="en-ID" sz="4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04D1EF-0BA0-4DA1-B8CF-548D56FB3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23" y="114527"/>
            <a:ext cx="6092592" cy="811837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6C377-23CE-4953-AF35-BC2FB2E8C740}"/>
              </a:ext>
            </a:extLst>
          </p:cNvPr>
          <p:cNvSpPr/>
          <p:nvPr/>
        </p:nvSpPr>
        <p:spPr>
          <a:xfrm>
            <a:off x="107224" y="9290649"/>
            <a:ext cx="7475396" cy="609528"/>
          </a:xfrm>
          <a:prstGeom prst="rect">
            <a:avLst/>
          </a:prstGeom>
          <a:solidFill>
            <a:srgbClr val="ED7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700" i="1" dirty="0"/>
              <a:t>PELATIHAN HARUS MENDAHULII BENCANA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6775050" y="4933758"/>
            <a:ext cx="2858" cy="605790"/>
          </a:xfrm>
          <a:custGeom>
            <a:avLst/>
            <a:gdLst/>
            <a:ahLst/>
            <a:cxnLst/>
            <a:rect l="l" t="t" r="r" b="b"/>
            <a:pathLst>
              <a:path w="1904" h="403860">
                <a:moveTo>
                  <a:pt x="1524" y="0"/>
                </a:moveTo>
                <a:lnTo>
                  <a:pt x="0" y="0"/>
                </a:lnTo>
                <a:lnTo>
                  <a:pt x="0" y="403859"/>
                </a:lnTo>
                <a:lnTo>
                  <a:pt x="1524" y="403859"/>
                </a:lnTo>
                <a:lnTo>
                  <a:pt x="15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90800" y="1467117"/>
            <a:ext cx="13982316" cy="850233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dirty="0">
                <a:latin typeface="Georgia"/>
                <a:cs typeface="Georgia"/>
              </a:rPr>
              <a:t>PENGKAJIAN</a:t>
            </a:r>
            <a:r>
              <a:rPr sz="5400" spc="-195" dirty="0">
                <a:latin typeface="Georgia"/>
                <a:cs typeface="Georgia"/>
              </a:rPr>
              <a:t> </a:t>
            </a:r>
            <a:r>
              <a:rPr sz="5400" spc="-8" dirty="0">
                <a:latin typeface="Georgia"/>
                <a:cs typeface="Georgia"/>
              </a:rPr>
              <a:t>AKIBAT</a:t>
            </a:r>
            <a:r>
              <a:rPr sz="5400" spc="-150" dirty="0">
                <a:latin typeface="Georgia"/>
                <a:cs typeface="Georgia"/>
              </a:rPr>
              <a:t> </a:t>
            </a:r>
            <a:r>
              <a:rPr sz="5400" dirty="0">
                <a:latin typeface="Georgia"/>
                <a:cs typeface="Georgia"/>
              </a:rPr>
              <a:t>BENCANA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2409CE-4C6F-C0EF-1327-85792CF5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80"/>
          <a:stretch/>
        </p:blipFill>
        <p:spPr>
          <a:xfrm>
            <a:off x="1752600" y="2705100"/>
            <a:ext cx="15350909" cy="6296631"/>
          </a:xfrm>
          <a:prstGeom prst="rect">
            <a:avLst/>
          </a:prstGeom>
        </p:spPr>
      </p:pic>
      <p:grpSp>
        <p:nvGrpSpPr>
          <p:cNvPr id="10" name="Group 3">
            <a:extLst>
              <a:ext uri="{FF2B5EF4-FFF2-40B4-BE49-F238E27FC236}">
                <a16:creationId xmlns:a16="http://schemas.microsoft.com/office/drawing/2014/main" id="{2BB6ADB1-E998-272B-C7DE-6C3CDE5A23BD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567B6FA-CFF8-B95D-1F14-EC378709D218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2AA7A6D0-7192-0E44-A96C-2C3B874E29A4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1DAB4F-EE5F-3C95-2A2C-F081CC9C70EC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14" name="Google Shape;101;p14">
              <a:extLst>
                <a:ext uri="{FF2B5EF4-FFF2-40B4-BE49-F238E27FC236}">
                  <a16:creationId xmlns:a16="http://schemas.microsoft.com/office/drawing/2014/main" id="{EB0A6097-8EB8-3AD7-489F-AEC924B1CC27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02;p14">
              <a:extLst>
                <a:ext uri="{FF2B5EF4-FFF2-40B4-BE49-F238E27FC236}">
                  <a16:creationId xmlns:a16="http://schemas.microsoft.com/office/drawing/2014/main" id="{B9C78AA7-5E73-D04D-D037-5B39C8440B4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325C0BC-B313-DA04-CBC7-E2D2A37DD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927685"/>
            <a:ext cx="13487400" cy="7038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75028625-5C9C-556E-B958-E4C53CFFCE8B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BE8139F-508F-9161-5606-E37662D99A49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E6BEF95-D8ED-AC5B-3347-5B58371AB230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7CE71C-3D92-A70C-3387-34F90A9E0F0F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7" name="Google Shape;101;p14">
              <a:extLst>
                <a:ext uri="{FF2B5EF4-FFF2-40B4-BE49-F238E27FC236}">
                  <a16:creationId xmlns:a16="http://schemas.microsoft.com/office/drawing/2014/main" id="{7FAD8A9E-22D7-54E3-7727-345E3000780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02;p14">
              <a:extLst>
                <a:ext uri="{FF2B5EF4-FFF2-40B4-BE49-F238E27FC236}">
                  <a16:creationId xmlns:a16="http://schemas.microsoft.com/office/drawing/2014/main" id="{079C0047-02D9-26F7-BFDE-09EA1852494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A8E9DBD-DA9C-B7B9-5553-E3987F1FE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33800" y="1485900"/>
            <a:ext cx="10621326" cy="850233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dirty="0">
                <a:solidFill>
                  <a:srgbClr val="CCB400"/>
                </a:solidFill>
                <a:latin typeface="Georgia"/>
                <a:cs typeface="Georgia"/>
              </a:rPr>
              <a:t>PENGKAJIAN</a:t>
            </a:r>
            <a:r>
              <a:rPr sz="5400" spc="-195" dirty="0">
                <a:solidFill>
                  <a:srgbClr val="CCB400"/>
                </a:solidFill>
                <a:latin typeface="Georgia"/>
                <a:cs typeface="Georgia"/>
              </a:rPr>
              <a:t> </a:t>
            </a:r>
            <a:r>
              <a:rPr sz="5400" spc="-8" dirty="0">
                <a:solidFill>
                  <a:srgbClr val="CCB400"/>
                </a:solidFill>
                <a:latin typeface="Georgia"/>
                <a:cs typeface="Georgia"/>
              </a:rPr>
              <a:t>AKIBAT</a:t>
            </a:r>
            <a:r>
              <a:rPr sz="5400" spc="-150" dirty="0">
                <a:solidFill>
                  <a:srgbClr val="CCB400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CCB400"/>
                </a:solidFill>
                <a:latin typeface="Georgia"/>
                <a:cs typeface="Georgia"/>
              </a:rPr>
              <a:t>BENCANA</a:t>
            </a:r>
            <a:endParaRPr sz="5400" dirty="0">
              <a:latin typeface="Georgia"/>
              <a:cs typeface="Georg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C39CF-746E-247D-05DF-577EDDD25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03" b="11665"/>
          <a:stretch/>
        </p:blipFill>
        <p:spPr>
          <a:xfrm>
            <a:off x="2077432" y="3086100"/>
            <a:ext cx="13934062" cy="4572000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1D133C32-FA0C-C57E-07D4-A57A02D05E2D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C402229F-7C05-AF49-FDE6-965F25856394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C8F6A46E-27CE-03F6-2DEF-9E5FFCF79E9E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BFF987-B841-6A25-BA8C-FECA33AF39A8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10" name="Google Shape;101;p14">
              <a:extLst>
                <a:ext uri="{FF2B5EF4-FFF2-40B4-BE49-F238E27FC236}">
                  <a16:creationId xmlns:a16="http://schemas.microsoft.com/office/drawing/2014/main" id="{4ADE1C24-7D8E-8835-9E4B-78F97F84F50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2;p14">
              <a:extLst>
                <a:ext uri="{FF2B5EF4-FFF2-40B4-BE49-F238E27FC236}">
                  <a16:creationId xmlns:a16="http://schemas.microsoft.com/office/drawing/2014/main" id="{88F5EFA7-8E8D-9F7C-D464-CD1758DC441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5EA94C5-AD0C-A284-BF8A-972E289D9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6081" y="2075687"/>
            <a:ext cx="17164050" cy="7139940"/>
            <a:chOff x="437387" y="1383791"/>
            <a:chExt cx="11442700" cy="4759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87" y="1383791"/>
              <a:ext cx="5489448" cy="30860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6835" y="2796539"/>
              <a:ext cx="5952744" cy="334670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8CBB28BB-8406-602E-13EA-DE49B570FA9B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BAEB1AB-B14C-2EB2-FBD7-5052B33E300A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009A2CE5-7615-5B89-8B35-70B9D89DB335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6FA8E-2578-9D4B-BE2F-F7CBC43CCD06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9" name="Google Shape;101;p14">
              <a:extLst>
                <a:ext uri="{FF2B5EF4-FFF2-40B4-BE49-F238E27FC236}">
                  <a16:creationId xmlns:a16="http://schemas.microsoft.com/office/drawing/2014/main" id="{71B2D616-8064-E42A-3651-5E72796F606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2;p14">
              <a:extLst>
                <a:ext uri="{FF2B5EF4-FFF2-40B4-BE49-F238E27FC236}">
                  <a16:creationId xmlns:a16="http://schemas.microsoft.com/office/drawing/2014/main" id="{738DBB0B-D818-58C2-D800-0BA0B102217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F4FCB16-67D2-B4DB-DFC2-DC34EEB6E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5200" y="1409700"/>
            <a:ext cx="10622280" cy="8502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spc="-8" dirty="0">
                <a:solidFill>
                  <a:srgbClr val="CCB400"/>
                </a:solidFill>
                <a:latin typeface="Georgia"/>
                <a:cs typeface="Georgia"/>
              </a:rPr>
              <a:t>PENGKAJIAN</a:t>
            </a:r>
            <a:r>
              <a:rPr sz="5400" spc="-171" dirty="0">
                <a:solidFill>
                  <a:srgbClr val="CCB400"/>
                </a:solidFill>
                <a:latin typeface="Georgia"/>
                <a:cs typeface="Georgia"/>
              </a:rPr>
              <a:t> </a:t>
            </a:r>
            <a:r>
              <a:rPr sz="5400" spc="-8" dirty="0">
                <a:solidFill>
                  <a:srgbClr val="CCB400"/>
                </a:solidFill>
                <a:latin typeface="Georgia"/>
                <a:cs typeface="Georgia"/>
              </a:rPr>
              <a:t>AKIBAT</a:t>
            </a:r>
            <a:r>
              <a:rPr sz="5400" spc="-127" dirty="0">
                <a:solidFill>
                  <a:srgbClr val="CCB400"/>
                </a:solidFill>
                <a:latin typeface="Georgia"/>
                <a:cs typeface="Georgia"/>
              </a:rPr>
              <a:t> </a:t>
            </a:r>
            <a:r>
              <a:rPr sz="5400" dirty="0">
                <a:solidFill>
                  <a:srgbClr val="CCB400"/>
                </a:solidFill>
                <a:latin typeface="Georgia"/>
                <a:cs typeface="Georgia"/>
              </a:rPr>
              <a:t>BENCANA</a:t>
            </a:r>
            <a:endParaRPr sz="5400" dirty="0">
              <a:latin typeface="Georgia"/>
              <a:cs typeface="Georg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8EB5C-C260-67DD-BAAA-4CF2F7408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02" b="21113"/>
          <a:stretch/>
        </p:blipFill>
        <p:spPr>
          <a:xfrm>
            <a:off x="1800455" y="3771900"/>
            <a:ext cx="14687090" cy="4038600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EB1268C2-EB26-A57F-B7DE-CBB2AA41F425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7965AED-0F1A-CE61-1373-6F3E6B649E56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795188F0-833F-8703-C416-FEB7D129D7F6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C18984-8AF6-64A2-74F0-1D0F89A77F48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9" name="Google Shape;101;p14">
              <a:extLst>
                <a:ext uri="{FF2B5EF4-FFF2-40B4-BE49-F238E27FC236}">
                  <a16:creationId xmlns:a16="http://schemas.microsoft.com/office/drawing/2014/main" id="{188A9DE9-72D0-7197-8B9E-891A01C05C0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2;p14">
              <a:extLst>
                <a:ext uri="{FF2B5EF4-FFF2-40B4-BE49-F238E27FC236}">
                  <a16:creationId xmlns:a16="http://schemas.microsoft.com/office/drawing/2014/main" id="{1922A31B-531E-1960-FD5D-0757BCF8108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17AE1-C7B5-10D0-A8C4-400FCAD5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4070" y="2081498"/>
          <a:ext cx="16817339" cy="7135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2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b="1" spc="15" dirty="0">
                          <a:latin typeface="Arial"/>
                          <a:cs typeface="Arial"/>
                        </a:rPr>
                        <a:t>SEKTOR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6191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b="1" spc="25" dirty="0">
                          <a:latin typeface="Arial"/>
                          <a:cs typeface="Arial"/>
                        </a:rPr>
                        <a:t>SUB</a:t>
                      </a:r>
                      <a:r>
                        <a:rPr sz="27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15" dirty="0">
                          <a:latin typeface="Arial"/>
                          <a:cs typeface="Arial"/>
                        </a:rPr>
                        <a:t>SEKTOR</a:t>
                      </a:r>
                      <a:endParaRPr sz="2700">
                        <a:latin typeface="Arial"/>
                        <a:cs typeface="Arial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dirty="0">
                          <a:latin typeface="Arial Black"/>
                          <a:cs typeface="Arial Black"/>
                        </a:rPr>
                        <a:t>PERMUKIMAN</a:t>
                      </a:r>
                      <a:endParaRPr sz="2700">
                        <a:latin typeface="Arial Black"/>
                        <a:cs typeface="Arial Black"/>
                      </a:endParaRPr>
                    </a:p>
                  </a:txBody>
                  <a:tcPr marL="0" marR="0" marT="4667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325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35" dirty="0">
                          <a:latin typeface="Arial MT"/>
                          <a:cs typeface="Arial MT"/>
                        </a:rPr>
                        <a:t>PERUMAHAN,</a:t>
                      </a:r>
                      <a:r>
                        <a:rPr sz="27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PRASARANA</a:t>
                      </a:r>
                      <a:r>
                        <a:rPr sz="27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55" dirty="0">
                          <a:latin typeface="Arial MT"/>
                          <a:cs typeface="Arial MT"/>
                        </a:rPr>
                        <a:t>LINGKUNGAN,</a:t>
                      </a:r>
                      <a:r>
                        <a:rPr sz="27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PRASARANA</a:t>
                      </a:r>
                      <a:r>
                        <a:rPr sz="27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0" dirty="0">
                          <a:latin typeface="Arial MT"/>
                          <a:cs typeface="Arial MT"/>
                        </a:rPr>
                        <a:t>SOSIAL</a:t>
                      </a:r>
                      <a:endParaRPr sz="2700">
                        <a:latin typeface="Arial MT"/>
                        <a:cs typeface="Arial MT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10" dirty="0">
                          <a:latin typeface="Arial Black"/>
                          <a:cs typeface="Arial Black"/>
                        </a:rPr>
                        <a:t>INFRASTRUKTUR</a:t>
                      </a:r>
                      <a:endParaRPr sz="2700">
                        <a:latin typeface="Arial Black"/>
                        <a:cs typeface="Arial Black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 marR="150495" indent="-183515">
                        <a:lnSpc>
                          <a:spcPct val="100000"/>
                        </a:lnSpc>
                        <a:spcBef>
                          <a:spcPts val="330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275590" algn="l"/>
                        </a:tabLst>
                      </a:pPr>
                      <a:r>
                        <a:rPr sz="2700" spc="10" dirty="0">
                          <a:latin typeface="Arial MT"/>
                          <a:cs typeface="Arial MT"/>
                        </a:rPr>
                        <a:t>TRANSPORTASI </a:t>
                      </a:r>
                      <a:r>
                        <a:rPr sz="2700" spc="-25" dirty="0">
                          <a:latin typeface="Arial MT"/>
                          <a:cs typeface="Arial MT"/>
                        </a:rPr>
                        <a:t>DARAT, </a:t>
                      </a:r>
                      <a:r>
                        <a:rPr sz="2700" spc="5" dirty="0">
                          <a:latin typeface="Arial MT"/>
                          <a:cs typeface="Arial MT"/>
                        </a:rPr>
                        <a:t>LAUT,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UDARA, </a:t>
                      </a:r>
                      <a:r>
                        <a:rPr sz="2700" spc="20" dirty="0">
                          <a:latin typeface="Arial MT"/>
                          <a:cs typeface="Arial MT"/>
                        </a:rPr>
                        <a:t>KERETA </a:t>
                      </a:r>
                      <a:r>
                        <a:rPr sz="2700" spc="55" dirty="0">
                          <a:latin typeface="Arial MT"/>
                          <a:cs typeface="Arial MT"/>
                        </a:rPr>
                        <a:t>API, </a:t>
                      </a:r>
                      <a:r>
                        <a:rPr sz="2700" spc="25" dirty="0">
                          <a:latin typeface="Arial MT"/>
                          <a:cs typeface="Arial MT"/>
                        </a:rPr>
                        <a:t>ENERGI, </a:t>
                      </a:r>
                      <a:r>
                        <a:rPr sz="2700" spc="5" dirty="0">
                          <a:latin typeface="Arial MT"/>
                          <a:cs typeface="Arial MT"/>
                        </a:rPr>
                        <a:t>POS </a:t>
                      </a:r>
                      <a:r>
                        <a:rPr sz="27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DAN TELEKOMUNIKASI, </a:t>
                      </a:r>
                      <a:r>
                        <a:rPr sz="2700" dirty="0">
                          <a:latin typeface="Arial MT"/>
                          <a:cs typeface="Arial MT"/>
                        </a:rPr>
                        <a:t>SUMBERDAYA </a:t>
                      </a:r>
                      <a:r>
                        <a:rPr sz="2700" spc="50" dirty="0">
                          <a:latin typeface="Arial MT"/>
                          <a:cs typeface="Arial MT"/>
                        </a:rPr>
                        <a:t>AIR, AIR </a:t>
                      </a:r>
                      <a:r>
                        <a:rPr sz="2700" spc="35" dirty="0">
                          <a:latin typeface="Arial MT"/>
                          <a:cs typeface="Arial MT"/>
                        </a:rPr>
                        <a:t>BERSIH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DAN </a:t>
                      </a:r>
                      <a:r>
                        <a:rPr sz="27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30" dirty="0">
                          <a:latin typeface="Arial MT"/>
                          <a:cs typeface="Arial MT"/>
                        </a:rPr>
                        <a:t>SANITASI</a:t>
                      </a:r>
                      <a:endParaRPr sz="27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dirty="0">
                          <a:latin typeface="Arial Black"/>
                          <a:cs typeface="Arial Black"/>
                        </a:rPr>
                        <a:t>SOSIAL</a:t>
                      </a:r>
                      <a:endParaRPr sz="2700">
                        <a:latin typeface="Arial Black"/>
                        <a:cs typeface="Arial Black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330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20" dirty="0">
                          <a:latin typeface="Arial MT"/>
                          <a:cs typeface="Arial MT"/>
                        </a:rPr>
                        <a:t>KESEHATAN,</a:t>
                      </a:r>
                      <a:r>
                        <a:rPr sz="2700" spc="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50" dirty="0">
                          <a:latin typeface="Arial MT"/>
                          <a:cs typeface="Arial MT"/>
                        </a:rPr>
                        <a:t>PENDIDIKAN,</a:t>
                      </a:r>
                      <a:r>
                        <a:rPr sz="2700" spc="3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0" dirty="0">
                          <a:latin typeface="Arial MT"/>
                          <a:cs typeface="Arial MT"/>
                        </a:rPr>
                        <a:t>AGAMA</a:t>
                      </a:r>
                      <a:endParaRPr sz="2700">
                        <a:latin typeface="Arial MT"/>
                        <a:cs typeface="Arial MT"/>
                      </a:endParaRPr>
                    </a:p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-10" dirty="0">
                          <a:latin typeface="Arial MT"/>
                          <a:cs typeface="Arial MT"/>
                        </a:rPr>
                        <a:t>BUDAYA</a:t>
                      </a:r>
                      <a:r>
                        <a:rPr sz="27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7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55" dirty="0">
                          <a:latin typeface="Arial MT"/>
                          <a:cs typeface="Arial MT"/>
                        </a:rPr>
                        <a:t>BANGUNAN</a:t>
                      </a:r>
                      <a:r>
                        <a:rPr sz="27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0" dirty="0">
                          <a:latin typeface="Arial MT"/>
                          <a:cs typeface="Arial MT"/>
                        </a:rPr>
                        <a:t>BERSEJARAH</a:t>
                      </a:r>
                      <a:endParaRPr sz="2700">
                        <a:latin typeface="Arial MT"/>
                        <a:cs typeface="Arial MT"/>
                      </a:endParaRPr>
                    </a:p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30" dirty="0">
                          <a:latin typeface="Arial MT"/>
                          <a:cs typeface="Arial MT"/>
                        </a:rPr>
                        <a:t>LEMBAGA</a:t>
                      </a:r>
                      <a:r>
                        <a:rPr sz="27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0" dirty="0">
                          <a:latin typeface="Arial MT"/>
                          <a:cs typeface="Arial MT"/>
                        </a:rPr>
                        <a:t>SOSIAL</a:t>
                      </a:r>
                      <a:endParaRPr sz="2700">
                        <a:latin typeface="Arial MT"/>
                        <a:cs typeface="Arial MT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10" dirty="0">
                          <a:latin typeface="Arial Black"/>
                          <a:cs typeface="Arial Black"/>
                        </a:rPr>
                        <a:t>EKONOMI</a:t>
                      </a:r>
                      <a:endParaRPr sz="2700">
                        <a:latin typeface="Arial Black"/>
                        <a:cs typeface="Arial Black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334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20" dirty="0">
                          <a:latin typeface="Arial MT"/>
                          <a:cs typeface="Arial MT"/>
                        </a:rPr>
                        <a:t>PERTANIAN,</a:t>
                      </a:r>
                      <a:r>
                        <a:rPr sz="2700" spc="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50" dirty="0">
                          <a:latin typeface="Arial MT"/>
                          <a:cs typeface="Arial MT"/>
                        </a:rPr>
                        <a:t>PERIKANAN,</a:t>
                      </a:r>
                      <a:r>
                        <a:rPr sz="27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0" dirty="0">
                          <a:latin typeface="Arial MT"/>
                          <a:cs typeface="Arial MT"/>
                        </a:rPr>
                        <a:t>PETERNAKAN</a:t>
                      </a:r>
                      <a:r>
                        <a:rPr sz="27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7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0" dirty="0">
                          <a:latin typeface="Arial MT"/>
                          <a:cs typeface="Arial MT"/>
                        </a:rPr>
                        <a:t>PERKEBUNAN</a:t>
                      </a:r>
                      <a:endParaRPr sz="2700">
                        <a:latin typeface="Arial MT"/>
                        <a:cs typeface="Arial MT"/>
                      </a:endParaRPr>
                    </a:p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395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35" dirty="0">
                          <a:latin typeface="Arial MT"/>
                          <a:cs typeface="Arial MT"/>
                        </a:rPr>
                        <a:t>INDUSTRI</a:t>
                      </a:r>
                      <a:r>
                        <a:rPr sz="27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60" dirty="0">
                          <a:latin typeface="Arial MT"/>
                          <a:cs typeface="Arial MT"/>
                        </a:rPr>
                        <a:t>KECIL</a:t>
                      </a:r>
                      <a:r>
                        <a:rPr sz="27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7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25" dirty="0">
                          <a:latin typeface="Arial MT"/>
                          <a:cs typeface="Arial MT"/>
                        </a:rPr>
                        <a:t>MENENGAH</a:t>
                      </a:r>
                      <a:endParaRPr sz="2700">
                        <a:latin typeface="Arial MT"/>
                        <a:cs typeface="Arial MT"/>
                      </a:endParaRPr>
                    </a:p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405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20" dirty="0">
                          <a:latin typeface="Arial MT"/>
                          <a:cs typeface="Arial MT"/>
                        </a:rPr>
                        <a:t>PERDAGANGAN</a:t>
                      </a:r>
                      <a:r>
                        <a:rPr sz="27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15" dirty="0">
                          <a:latin typeface="Arial MT"/>
                          <a:cs typeface="Arial MT"/>
                        </a:rPr>
                        <a:t>(PASAR),</a:t>
                      </a:r>
                      <a:r>
                        <a:rPr sz="2700" spc="3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-5" dirty="0">
                          <a:latin typeface="Arial MT"/>
                          <a:cs typeface="Arial MT"/>
                        </a:rPr>
                        <a:t>PARIWISATA</a:t>
                      </a:r>
                      <a:endParaRPr sz="2700">
                        <a:latin typeface="Arial MT"/>
                        <a:cs typeface="Arial MT"/>
                      </a:endParaRPr>
                    </a:p>
                  </a:txBody>
                  <a:tcPr marL="0" marR="0" marT="638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700" spc="-25" dirty="0">
                          <a:latin typeface="Arial Black"/>
                          <a:cs typeface="Arial Black"/>
                        </a:rPr>
                        <a:t>LINTAS</a:t>
                      </a:r>
                      <a:r>
                        <a:rPr sz="270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700" spc="-10" dirty="0">
                          <a:latin typeface="Arial Black"/>
                          <a:cs typeface="Arial Black"/>
                        </a:rPr>
                        <a:t>SEKTOR</a:t>
                      </a:r>
                      <a:endParaRPr sz="2700">
                        <a:latin typeface="Arial Black"/>
                        <a:cs typeface="Arial Black"/>
                      </a:endParaRPr>
                    </a:p>
                  </a:txBody>
                  <a:tcPr marL="0" marR="0" marT="48576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335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25" dirty="0">
                          <a:latin typeface="Arial MT"/>
                          <a:cs typeface="Arial MT"/>
                        </a:rPr>
                        <a:t>PEMERINTAHAN</a:t>
                      </a:r>
                      <a:endParaRPr sz="2700">
                        <a:latin typeface="Arial MT"/>
                        <a:cs typeface="Arial MT"/>
                      </a:endParaRPr>
                    </a:p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30" dirty="0">
                          <a:latin typeface="Arial MT"/>
                          <a:cs typeface="Arial MT"/>
                        </a:rPr>
                        <a:t>KETERTIBAN</a:t>
                      </a:r>
                      <a:r>
                        <a:rPr sz="27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7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65" dirty="0">
                          <a:latin typeface="Arial MT"/>
                          <a:cs typeface="Arial MT"/>
                        </a:rPr>
                        <a:t>KEAMANAN</a:t>
                      </a:r>
                      <a:endParaRPr sz="2700">
                        <a:latin typeface="Arial MT"/>
                        <a:cs typeface="Arial MT"/>
                      </a:endParaRPr>
                    </a:p>
                    <a:p>
                      <a:pPr marL="328295" indent="-236854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4471C4"/>
                        </a:buClr>
                        <a:buSzPct val="66666"/>
                        <a:buFont typeface="Wingdings"/>
                        <a:buChar char=""/>
                        <a:tabLst>
                          <a:tab pos="328930" algn="l"/>
                        </a:tabLst>
                      </a:pPr>
                      <a:r>
                        <a:rPr sz="2700" spc="45" dirty="0">
                          <a:latin typeface="Arial MT"/>
                          <a:cs typeface="Arial MT"/>
                        </a:rPr>
                        <a:t>KEUANGAN/PERBANKAN,</a:t>
                      </a:r>
                      <a:r>
                        <a:rPr sz="27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55" dirty="0">
                          <a:latin typeface="Arial MT"/>
                          <a:cs typeface="Arial MT"/>
                        </a:rPr>
                        <a:t>LINGKUNGAN</a:t>
                      </a:r>
                      <a:r>
                        <a:rPr sz="27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0" dirty="0">
                          <a:latin typeface="Arial MT"/>
                          <a:cs typeface="Arial MT"/>
                        </a:rPr>
                        <a:t>HIDUP</a:t>
                      </a:r>
                      <a:r>
                        <a:rPr sz="27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4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7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700" spc="25" dirty="0">
                          <a:latin typeface="Arial MT"/>
                          <a:cs typeface="Arial MT"/>
                        </a:rPr>
                        <a:t>PRB</a:t>
                      </a:r>
                      <a:endParaRPr sz="2700">
                        <a:latin typeface="Arial MT"/>
                        <a:cs typeface="Arial MT"/>
                      </a:endParaRPr>
                    </a:p>
                  </a:txBody>
                  <a:tcPr marL="0" marR="0" marT="638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0359" y="872649"/>
            <a:ext cx="8853488" cy="850233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spc="-90" dirty="0">
                <a:latin typeface="Cambria"/>
                <a:cs typeface="Cambria"/>
              </a:rPr>
              <a:t>RUANG</a:t>
            </a:r>
            <a:r>
              <a:rPr sz="5400" spc="-38" dirty="0">
                <a:latin typeface="Cambria"/>
                <a:cs typeface="Cambria"/>
              </a:rPr>
              <a:t> </a:t>
            </a:r>
            <a:r>
              <a:rPr sz="5400" spc="-23" dirty="0">
                <a:latin typeface="Cambria"/>
                <a:cs typeface="Cambria"/>
              </a:rPr>
              <a:t>LINGKUP</a:t>
            </a:r>
            <a:r>
              <a:rPr sz="5400" spc="15" dirty="0">
                <a:latin typeface="Cambria"/>
                <a:cs typeface="Cambria"/>
              </a:rPr>
              <a:t> </a:t>
            </a:r>
            <a:r>
              <a:rPr sz="5400" spc="-83" dirty="0">
                <a:solidFill>
                  <a:srgbClr val="FF0000"/>
                </a:solidFill>
                <a:latin typeface="Cambria"/>
                <a:cs typeface="Cambria"/>
              </a:rPr>
              <a:t>JITUPASNA</a:t>
            </a:r>
            <a:endParaRPr sz="5400" dirty="0">
              <a:latin typeface="Cambria"/>
              <a:cs typeface="Cambri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49FB2-DBE7-3772-6465-8FC5D29A0EAB}"/>
              </a:ext>
            </a:extLst>
          </p:cNvPr>
          <p:cNvGrpSpPr/>
          <p:nvPr/>
        </p:nvGrpSpPr>
        <p:grpSpPr>
          <a:xfrm>
            <a:off x="0" y="10035335"/>
            <a:ext cx="18288000" cy="213565"/>
            <a:chOff x="0" y="0"/>
            <a:chExt cx="4816593" cy="5624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A63100E-FA10-DAEC-D86B-1D0F96144C83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09325D-966B-2F40-5DC2-AB4406AA8538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475EDA-63B2-DA52-5138-87D2A469BAAC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8" name="Google Shape;101;p14">
              <a:extLst>
                <a:ext uri="{FF2B5EF4-FFF2-40B4-BE49-F238E27FC236}">
                  <a16:creationId xmlns:a16="http://schemas.microsoft.com/office/drawing/2014/main" id="{65686610-556F-E9F0-C336-ACCC259D572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02;p14">
              <a:extLst>
                <a:ext uri="{FF2B5EF4-FFF2-40B4-BE49-F238E27FC236}">
                  <a16:creationId xmlns:a16="http://schemas.microsoft.com/office/drawing/2014/main" id="{C82784DD-3F79-D798-6683-2FC24C6E36A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1A9B2C3-59A8-781D-5F7B-884A9119C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5501" y="2243780"/>
            <a:ext cx="9871710" cy="6534150"/>
            <a:chOff x="502919" y="706119"/>
            <a:chExt cx="6581140" cy="4356100"/>
          </a:xfrm>
        </p:grpSpPr>
        <p:sp>
          <p:nvSpPr>
            <p:cNvPr id="3" name="object 3"/>
            <p:cNvSpPr/>
            <p:nvPr/>
          </p:nvSpPr>
          <p:spPr>
            <a:xfrm>
              <a:off x="516889" y="720089"/>
              <a:ext cx="6553200" cy="4328160"/>
            </a:xfrm>
            <a:custGeom>
              <a:avLst/>
              <a:gdLst/>
              <a:ahLst/>
              <a:cxnLst/>
              <a:rect l="l" t="t" r="r" b="b"/>
              <a:pathLst>
                <a:path w="6553200" h="4328160">
                  <a:moveTo>
                    <a:pt x="6553200" y="0"/>
                  </a:moveTo>
                  <a:lnTo>
                    <a:pt x="0" y="0"/>
                  </a:lnTo>
                  <a:lnTo>
                    <a:pt x="0" y="4328160"/>
                  </a:lnTo>
                  <a:lnTo>
                    <a:pt x="6553200" y="432816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7B7B7B">
                <a:alpha val="16076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" name="object 4"/>
            <p:cNvSpPr/>
            <p:nvPr/>
          </p:nvSpPr>
          <p:spPr>
            <a:xfrm>
              <a:off x="516889" y="720089"/>
              <a:ext cx="6553200" cy="4328160"/>
            </a:xfrm>
            <a:custGeom>
              <a:avLst/>
              <a:gdLst/>
              <a:ahLst/>
              <a:cxnLst/>
              <a:rect l="l" t="t" r="r" b="b"/>
              <a:pathLst>
                <a:path w="6553200" h="4328160">
                  <a:moveTo>
                    <a:pt x="0" y="4328160"/>
                  </a:moveTo>
                  <a:lnTo>
                    <a:pt x="6553200" y="4328160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4328160"/>
                  </a:lnTo>
                  <a:close/>
                </a:path>
              </a:pathLst>
            </a:custGeom>
            <a:ln w="279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921037"/>
            <a:ext cx="12344400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105" dirty="0"/>
              <a:t>TAHAPAN</a:t>
            </a:r>
            <a:r>
              <a:rPr spc="143" dirty="0"/>
              <a:t> </a:t>
            </a:r>
            <a:r>
              <a:rPr spc="-23" dirty="0">
                <a:solidFill>
                  <a:srgbClr val="FF0000"/>
                </a:solidFill>
              </a:rPr>
              <a:t>PELAKSANAAN</a:t>
            </a:r>
            <a:r>
              <a:rPr spc="158" dirty="0">
                <a:solidFill>
                  <a:srgbClr val="FF0000"/>
                </a:solidFill>
              </a:rPr>
              <a:t> </a:t>
            </a:r>
            <a:r>
              <a:rPr spc="-45" dirty="0"/>
              <a:t>JITUPASNA</a:t>
            </a:r>
            <a:r>
              <a:rPr spc="-15" dirty="0"/>
              <a:t> </a:t>
            </a:r>
            <a:r>
              <a:rPr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76059" y="2699453"/>
            <a:ext cx="4642485" cy="3157596"/>
          </a:xfrm>
          <a:prstGeom prst="rect">
            <a:avLst/>
          </a:prstGeom>
        </p:spPr>
        <p:txBody>
          <a:bodyPr vert="horz" wrap="square" lIns="0" tIns="246698" rIns="0" bIns="0" rtlCol="0">
            <a:spAutoFit/>
          </a:bodyPr>
          <a:lstStyle/>
          <a:p>
            <a:pPr marL="704850" indent="-685800">
              <a:spcBef>
                <a:spcPts val="1943"/>
              </a:spcBef>
              <a:buAutoNum type="arabicPeriod"/>
              <a:tabLst>
                <a:tab pos="703898" algn="l"/>
                <a:tab pos="704850" algn="l"/>
              </a:tabLst>
            </a:pPr>
            <a:r>
              <a:rPr sz="3600" dirty="0">
                <a:latin typeface="Arial MT"/>
                <a:cs typeface="Arial MT"/>
              </a:rPr>
              <a:t>Persiapan</a:t>
            </a:r>
          </a:p>
          <a:p>
            <a:pPr marL="704850" indent="-685800">
              <a:spcBef>
                <a:spcPts val="1800"/>
              </a:spcBef>
              <a:buAutoNum type="arabicPeriod"/>
              <a:tabLst>
                <a:tab pos="703898" algn="l"/>
                <a:tab pos="704850" algn="l"/>
              </a:tabLst>
            </a:pPr>
            <a:r>
              <a:rPr sz="3600" dirty="0">
                <a:latin typeface="Arial MT"/>
                <a:cs typeface="Arial MT"/>
              </a:rPr>
              <a:t>Pengumpulan</a:t>
            </a:r>
            <a:r>
              <a:rPr sz="3600" spc="-105" dirty="0">
                <a:latin typeface="Arial MT"/>
                <a:cs typeface="Arial MT"/>
              </a:rPr>
              <a:t> </a:t>
            </a:r>
            <a:r>
              <a:rPr sz="3600" spc="-8" dirty="0">
                <a:latin typeface="Arial MT"/>
                <a:cs typeface="Arial MT"/>
              </a:rPr>
              <a:t>Data</a:t>
            </a:r>
            <a:endParaRPr sz="3600" dirty="0">
              <a:latin typeface="Arial MT"/>
              <a:cs typeface="Arial MT"/>
            </a:endParaRPr>
          </a:p>
          <a:p>
            <a:pPr marL="704850" indent="-685800">
              <a:spcBef>
                <a:spcPts val="1800"/>
              </a:spcBef>
              <a:buAutoNum type="arabicPeriod"/>
              <a:tabLst>
                <a:tab pos="703898" algn="l"/>
                <a:tab pos="704850" algn="l"/>
              </a:tabLst>
            </a:pPr>
            <a:r>
              <a:rPr sz="3600" dirty="0" err="1">
                <a:latin typeface="Arial MT"/>
                <a:cs typeface="Arial MT"/>
              </a:rPr>
              <a:t>Analisis</a:t>
            </a:r>
            <a:r>
              <a:rPr sz="3600" spc="-83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Data</a:t>
            </a:r>
            <a:endParaRPr lang="id-ID" sz="3600" dirty="0">
              <a:latin typeface="Arial MT"/>
              <a:cs typeface="Arial MT"/>
            </a:endParaRPr>
          </a:p>
          <a:p>
            <a:pPr marL="704850" indent="-685800">
              <a:spcBef>
                <a:spcPts val="1800"/>
              </a:spcBef>
              <a:buAutoNum type="arabicPeriod"/>
              <a:tabLst>
                <a:tab pos="703898" algn="l"/>
                <a:tab pos="704850" algn="l"/>
              </a:tabLst>
            </a:pPr>
            <a:r>
              <a:rPr lang="id-ID" sz="3600" dirty="0">
                <a:latin typeface="Arial MT"/>
                <a:cs typeface="Arial MT"/>
              </a:rPr>
              <a:t>R</a:t>
            </a:r>
            <a:r>
              <a:rPr lang="id-ID" sz="3600" spc="8" dirty="0">
                <a:latin typeface="Arial MT"/>
                <a:cs typeface="Arial MT"/>
              </a:rPr>
              <a:t>e</a:t>
            </a:r>
            <a:r>
              <a:rPr lang="id-ID" sz="3600" dirty="0">
                <a:latin typeface="Arial MT"/>
                <a:cs typeface="Arial MT"/>
              </a:rPr>
              <a:t>kome</a:t>
            </a:r>
            <a:r>
              <a:rPr lang="id-ID" sz="3600" spc="8" dirty="0">
                <a:latin typeface="Arial MT"/>
                <a:cs typeface="Arial MT"/>
              </a:rPr>
              <a:t>n</a:t>
            </a:r>
            <a:r>
              <a:rPr lang="id-ID" sz="3600" dirty="0">
                <a:latin typeface="Arial MT"/>
                <a:cs typeface="Arial MT"/>
              </a:rPr>
              <a:t>d</a:t>
            </a:r>
            <a:r>
              <a:rPr lang="id-ID" sz="3600" spc="8" dirty="0">
                <a:latin typeface="Arial MT"/>
                <a:cs typeface="Arial MT"/>
              </a:rPr>
              <a:t>a</a:t>
            </a:r>
            <a:r>
              <a:rPr lang="id-ID" sz="3600" dirty="0">
                <a:latin typeface="Arial MT"/>
                <a:cs typeface="Arial MT"/>
              </a:rPr>
              <a:t>si</a:t>
            </a:r>
            <a:r>
              <a:rPr lang="id-ID" sz="3600" spc="-217" dirty="0">
                <a:latin typeface="Arial MT"/>
                <a:cs typeface="Arial MT"/>
              </a:rPr>
              <a:t> </a:t>
            </a:r>
            <a:r>
              <a:rPr lang="id-ID" sz="3600" spc="-68" dirty="0">
                <a:latin typeface="Arial MT"/>
                <a:cs typeface="Arial MT"/>
              </a:rPr>
              <a:t>A</a:t>
            </a:r>
            <a:r>
              <a:rPr lang="id-ID" sz="3600" spc="-53" dirty="0">
                <a:latin typeface="Arial MT"/>
                <a:cs typeface="Arial MT"/>
              </a:rPr>
              <a:t>w</a:t>
            </a:r>
            <a:r>
              <a:rPr lang="id-ID" sz="3600" dirty="0">
                <a:latin typeface="Arial MT"/>
                <a:cs typeface="Arial MT"/>
              </a:rPr>
              <a:t>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00200" y="5965507"/>
            <a:ext cx="2813684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  <a:tabLst>
                <a:tab pos="703898" algn="l"/>
              </a:tabLst>
            </a:pPr>
            <a:r>
              <a:rPr sz="3600" spc="8" dirty="0">
                <a:latin typeface="Arial MT"/>
                <a:cs typeface="Arial MT"/>
              </a:rPr>
              <a:t>5</a:t>
            </a:r>
            <a:r>
              <a:rPr sz="3600" dirty="0">
                <a:latin typeface="Arial MT"/>
                <a:cs typeface="Arial MT"/>
              </a:rPr>
              <a:t>.	</a:t>
            </a:r>
            <a:r>
              <a:rPr sz="3600" spc="-8" dirty="0">
                <a:latin typeface="Arial MT"/>
                <a:cs typeface="Arial MT"/>
              </a:rPr>
              <a:t>Pe</a:t>
            </a:r>
            <a:r>
              <a:rPr sz="3600" dirty="0">
                <a:latin typeface="Arial MT"/>
                <a:cs typeface="Arial MT"/>
              </a:rPr>
              <a:t>l</a:t>
            </a:r>
            <a:r>
              <a:rPr sz="3600" spc="-8" dirty="0">
                <a:latin typeface="Arial MT"/>
                <a:cs typeface="Arial MT"/>
              </a:rPr>
              <a:t>a</a:t>
            </a:r>
            <a:r>
              <a:rPr sz="3600" dirty="0">
                <a:latin typeface="Arial MT"/>
                <a:cs typeface="Arial MT"/>
              </a:rPr>
              <a:t>p</a:t>
            </a:r>
            <a:r>
              <a:rPr sz="3600" spc="-8" dirty="0">
                <a:latin typeface="Arial MT"/>
                <a:cs typeface="Arial MT"/>
              </a:rPr>
              <a:t>or</a:t>
            </a:r>
            <a:r>
              <a:rPr sz="3600" dirty="0">
                <a:latin typeface="Arial MT"/>
                <a:cs typeface="Arial MT"/>
              </a:rPr>
              <a:t>a</a:t>
            </a:r>
            <a:r>
              <a:rPr sz="3600" spc="-8" dirty="0">
                <a:latin typeface="Arial MT"/>
                <a:cs typeface="Arial MT"/>
              </a:rPr>
              <a:t>n</a:t>
            </a:r>
            <a:endParaRPr sz="3600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88330" y="1333500"/>
            <a:ext cx="12192000" cy="7620000"/>
            <a:chOff x="3792220" y="889000"/>
            <a:chExt cx="8128000" cy="5080000"/>
          </a:xfrm>
        </p:grpSpPr>
        <p:sp>
          <p:nvSpPr>
            <p:cNvPr id="9" name="object 9"/>
            <p:cNvSpPr/>
            <p:nvPr/>
          </p:nvSpPr>
          <p:spPr>
            <a:xfrm>
              <a:off x="3792220" y="889000"/>
              <a:ext cx="8128000" cy="5080000"/>
            </a:xfrm>
            <a:custGeom>
              <a:avLst/>
              <a:gdLst/>
              <a:ahLst/>
              <a:cxnLst/>
              <a:rect l="l" t="t" r="r" b="b"/>
              <a:pathLst>
                <a:path w="8128000" h="5080000">
                  <a:moveTo>
                    <a:pt x="6786499" y="0"/>
                  </a:moveTo>
                  <a:lnTo>
                    <a:pt x="6858000" y="635000"/>
                  </a:lnTo>
                  <a:lnTo>
                    <a:pt x="6732750" y="659496"/>
                  </a:lnTo>
                  <a:lnTo>
                    <a:pt x="6608585" y="684601"/>
                  </a:lnTo>
                  <a:lnTo>
                    <a:pt x="6485503" y="710313"/>
                  </a:lnTo>
                  <a:lnTo>
                    <a:pt x="6363506" y="736634"/>
                  </a:lnTo>
                  <a:lnTo>
                    <a:pt x="6242592" y="763563"/>
                  </a:lnTo>
                  <a:lnTo>
                    <a:pt x="6122761" y="791100"/>
                  </a:lnTo>
                  <a:lnTo>
                    <a:pt x="6004015" y="819245"/>
                  </a:lnTo>
                  <a:lnTo>
                    <a:pt x="5886352" y="847998"/>
                  </a:lnTo>
                  <a:lnTo>
                    <a:pt x="5769773" y="877360"/>
                  </a:lnTo>
                  <a:lnTo>
                    <a:pt x="5654277" y="907329"/>
                  </a:lnTo>
                  <a:lnTo>
                    <a:pt x="5539865" y="937907"/>
                  </a:lnTo>
                  <a:lnTo>
                    <a:pt x="5426538" y="969093"/>
                  </a:lnTo>
                  <a:lnTo>
                    <a:pt x="5314293" y="1000887"/>
                  </a:lnTo>
                  <a:lnTo>
                    <a:pt x="5203133" y="1033289"/>
                  </a:lnTo>
                  <a:lnTo>
                    <a:pt x="5093056" y="1066299"/>
                  </a:lnTo>
                  <a:lnTo>
                    <a:pt x="4984063" y="1099917"/>
                  </a:lnTo>
                  <a:lnTo>
                    <a:pt x="4876154" y="1134144"/>
                  </a:lnTo>
                  <a:lnTo>
                    <a:pt x="4769329" y="1168978"/>
                  </a:lnTo>
                  <a:lnTo>
                    <a:pt x="4663587" y="1204421"/>
                  </a:lnTo>
                  <a:lnTo>
                    <a:pt x="4558929" y="1240472"/>
                  </a:lnTo>
                  <a:lnTo>
                    <a:pt x="4455355" y="1277131"/>
                  </a:lnTo>
                  <a:lnTo>
                    <a:pt x="4352865" y="1314399"/>
                  </a:lnTo>
                  <a:lnTo>
                    <a:pt x="4251458" y="1352274"/>
                  </a:lnTo>
                  <a:lnTo>
                    <a:pt x="4151135" y="1390757"/>
                  </a:lnTo>
                  <a:lnTo>
                    <a:pt x="4051896" y="1429849"/>
                  </a:lnTo>
                  <a:lnTo>
                    <a:pt x="3953740" y="1469549"/>
                  </a:lnTo>
                  <a:lnTo>
                    <a:pt x="3856668" y="1509857"/>
                  </a:lnTo>
                  <a:lnTo>
                    <a:pt x="3760680" y="1550773"/>
                  </a:lnTo>
                  <a:lnTo>
                    <a:pt x="3665776" y="1592298"/>
                  </a:lnTo>
                  <a:lnTo>
                    <a:pt x="3571956" y="1634430"/>
                  </a:lnTo>
                  <a:lnTo>
                    <a:pt x="3479219" y="1677171"/>
                  </a:lnTo>
                  <a:lnTo>
                    <a:pt x="3387566" y="1720520"/>
                  </a:lnTo>
                  <a:lnTo>
                    <a:pt x="3342146" y="1742422"/>
                  </a:lnTo>
                  <a:lnTo>
                    <a:pt x="3296997" y="1764477"/>
                  </a:lnTo>
                  <a:lnTo>
                    <a:pt x="3252118" y="1786684"/>
                  </a:lnTo>
                  <a:lnTo>
                    <a:pt x="3207511" y="1809042"/>
                  </a:lnTo>
                  <a:lnTo>
                    <a:pt x="3163175" y="1831553"/>
                  </a:lnTo>
                  <a:lnTo>
                    <a:pt x="3119109" y="1854216"/>
                  </a:lnTo>
                  <a:lnTo>
                    <a:pt x="3075315" y="1877031"/>
                  </a:lnTo>
                  <a:lnTo>
                    <a:pt x="3031791" y="1899997"/>
                  </a:lnTo>
                  <a:lnTo>
                    <a:pt x="2988539" y="1923116"/>
                  </a:lnTo>
                  <a:lnTo>
                    <a:pt x="2945557" y="1946387"/>
                  </a:lnTo>
                  <a:lnTo>
                    <a:pt x="2902846" y="1969810"/>
                  </a:lnTo>
                  <a:lnTo>
                    <a:pt x="2860406" y="1993385"/>
                  </a:lnTo>
                  <a:lnTo>
                    <a:pt x="2818238" y="2017112"/>
                  </a:lnTo>
                  <a:lnTo>
                    <a:pt x="2776340" y="2040991"/>
                  </a:lnTo>
                  <a:lnTo>
                    <a:pt x="2734713" y="2065023"/>
                  </a:lnTo>
                  <a:lnTo>
                    <a:pt x="2693357" y="2089206"/>
                  </a:lnTo>
                  <a:lnTo>
                    <a:pt x="2652271" y="2113541"/>
                  </a:lnTo>
                  <a:lnTo>
                    <a:pt x="2611457" y="2138029"/>
                  </a:lnTo>
                  <a:lnTo>
                    <a:pt x="2570914" y="2162668"/>
                  </a:lnTo>
                  <a:lnTo>
                    <a:pt x="2530642" y="2187459"/>
                  </a:lnTo>
                  <a:lnTo>
                    <a:pt x="2490640" y="2212403"/>
                  </a:lnTo>
                  <a:lnTo>
                    <a:pt x="2450910" y="2237498"/>
                  </a:lnTo>
                  <a:lnTo>
                    <a:pt x="2411450" y="2262746"/>
                  </a:lnTo>
                  <a:lnTo>
                    <a:pt x="2372262" y="2288146"/>
                  </a:lnTo>
                  <a:lnTo>
                    <a:pt x="2333344" y="2313697"/>
                  </a:lnTo>
                  <a:lnTo>
                    <a:pt x="2294697" y="2339401"/>
                  </a:lnTo>
                  <a:lnTo>
                    <a:pt x="2256322" y="2365257"/>
                  </a:lnTo>
                  <a:lnTo>
                    <a:pt x="2218217" y="2391265"/>
                  </a:lnTo>
                  <a:lnTo>
                    <a:pt x="2180383" y="2417425"/>
                  </a:lnTo>
                  <a:lnTo>
                    <a:pt x="2142820" y="2443736"/>
                  </a:lnTo>
                  <a:lnTo>
                    <a:pt x="2105528" y="2470201"/>
                  </a:lnTo>
                  <a:lnTo>
                    <a:pt x="2068507" y="2496817"/>
                  </a:lnTo>
                  <a:lnTo>
                    <a:pt x="2031757" y="2523585"/>
                  </a:lnTo>
                  <a:lnTo>
                    <a:pt x="1995278" y="2550505"/>
                  </a:lnTo>
                  <a:lnTo>
                    <a:pt x="1959069" y="2577577"/>
                  </a:lnTo>
                  <a:lnTo>
                    <a:pt x="1923132" y="2604801"/>
                  </a:lnTo>
                  <a:lnTo>
                    <a:pt x="1887466" y="2632178"/>
                  </a:lnTo>
                  <a:lnTo>
                    <a:pt x="1852070" y="2659706"/>
                  </a:lnTo>
                  <a:lnTo>
                    <a:pt x="1816946" y="2687387"/>
                  </a:lnTo>
                  <a:lnTo>
                    <a:pt x="1782092" y="2715219"/>
                  </a:lnTo>
                  <a:lnTo>
                    <a:pt x="1747509" y="2743204"/>
                  </a:lnTo>
                  <a:lnTo>
                    <a:pt x="1713198" y="2771340"/>
                  </a:lnTo>
                  <a:lnTo>
                    <a:pt x="1679157" y="2799629"/>
                  </a:lnTo>
                  <a:lnTo>
                    <a:pt x="1645387" y="2828070"/>
                  </a:lnTo>
                  <a:lnTo>
                    <a:pt x="1611888" y="2856662"/>
                  </a:lnTo>
                  <a:lnTo>
                    <a:pt x="1578660" y="2885407"/>
                  </a:lnTo>
                  <a:lnTo>
                    <a:pt x="1545703" y="2914304"/>
                  </a:lnTo>
                  <a:lnTo>
                    <a:pt x="1513017" y="2943353"/>
                  </a:lnTo>
                  <a:lnTo>
                    <a:pt x="1480602" y="2972554"/>
                  </a:lnTo>
                  <a:lnTo>
                    <a:pt x="1448458" y="3001907"/>
                  </a:lnTo>
                  <a:lnTo>
                    <a:pt x="1416584" y="3031412"/>
                  </a:lnTo>
                  <a:lnTo>
                    <a:pt x="1384982" y="3061069"/>
                  </a:lnTo>
                  <a:lnTo>
                    <a:pt x="1353650" y="3090879"/>
                  </a:lnTo>
                  <a:lnTo>
                    <a:pt x="1322590" y="3120840"/>
                  </a:lnTo>
                  <a:lnTo>
                    <a:pt x="1291800" y="3150953"/>
                  </a:lnTo>
                  <a:lnTo>
                    <a:pt x="1261282" y="3181219"/>
                  </a:lnTo>
                  <a:lnTo>
                    <a:pt x="1231034" y="3211636"/>
                  </a:lnTo>
                  <a:lnTo>
                    <a:pt x="1201057" y="3242206"/>
                  </a:lnTo>
                  <a:lnTo>
                    <a:pt x="1171352" y="3272928"/>
                  </a:lnTo>
                  <a:lnTo>
                    <a:pt x="1141917" y="3303801"/>
                  </a:lnTo>
                  <a:lnTo>
                    <a:pt x="1112753" y="3334827"/>
                  </a:lnTo>
                  <a:lnTo>
                    <a:pt x="1083860" y="3366005"/>
                  </a:lnTo>
                  <a:lnTo>
                    <a:pt x="1055238" y="3397335"/>
                  </a:lnTo>
                  <a:lnTo>
                    <a:pt x="1026887" y="3428817"/>
                  </a:lnTo>
                  <a:lnTo>
                    <a:pt x="998806" y="3460451"/>
                  </a:lnTo>
                  <a:lnTo>
                    <a:pt x="970997" y="3492237"/>
                  </a:lnTo>
                  <a:lnTo>
                    <a:pt x="943459" y="3524175"/>
                  </a:lnTo>
                  <a:lnTo>
                    <a:pt x="916191" y="3556265"/>
                  </a:lnTo>
                  <a:lnTo>
                    <a:pt x="889195" y="3588507"/>
                  </a:lnTo>
                  <a:lnTo>
                    <a:pt x="862469" y="3620901"/>
                  </a:lnTo>
                  <a:lnTo>
                    <a:pt x="836015" y="3653448"/>
                  </a:lnTo>
                  <a:lnTo>
                    <a:pt x="809831" y="3686146"/>
                  </a:lnTo>
                  <a:lnTo>
                    <a:pt x="783919" y="3718997"/>
                  </a:lnTo>
                  <a:lnTo>
                    <a:pt x="758277" y="3751999"/>
                  </a:lnTo>
                  <a:lnTo>
                    <a:pt x="732906" y="3785154"/>
                  </a:lnTo>
                  <a:lnTo>
                    <a:pt x="707806" y="3818461"/>
                  </a:lnTo>
                  <a:lnTo>
                    <a:pt x="682977" y="3851920"/>
                  </a:lnTo>
                  <a:lnTo>
                    <a:pt x="658419" y="3885530"/>
                  </a:lnTo>
                  <a:lnTo>
                    <a:pt x="634132" y="3919293"/>
                  </a:lnTo>
                  <a:lnTo>
                    <a:pt x="610116" y="3953208"/>
                  </a:lnTo>
                  <a:lnTo>
                    <a:pt x="586371" y="3987275"/>
                  </a:lnTo>
                  <a:lnTo>
                    <a:pt x="562896" y="4021494"/>
                  </a:lnTo>
                  <a:lnTo>
                    <a:pt x="539693" y="4055866"/>
                  </a:lnTo>
                  <a:lnTo>
                    <a:pt x="516761" y="4090389"/>
                  </a:lnTo>
                  <a:lnTo>
                    <a:pt x="494099" y="4125064"/>
                  </a:lnTo>
                  <a:lnTo>
                    <a:pt x="471709" y="4159892"/>
                  </a:lnTo>
                  <a:lnTo>
                    <a:pt x="449589" y="4194871"/>
                  </a:lnTo>
                  <a:lnTo>
                    <a:pt x="427740" y="4230003"/>
                  </a:lnTo>
                  <a:lnTo>
                    <a:pt x="406163" y="4265286"/>
                  </a:lnTo>
                  <a:lnTo>
                    <a:pt x="384856" y="4300722"/>
                  </a:lnTo>
                  <a:lnTo>
                    <a:pt x="363820" y="4336310"/>
                  </a:lnTo>
                  <a:lnTo>
                    <a:pt x="343055" y="4372049"/>
                  </a:lnTo>
                  <a:lnTo>
                    <a:pt x="322561" y="4407941"/>
                  </a:lnTo>
                  <a:lnTo>
                    <a:pt x="302338" y="4443985"/>
                  </a:lnTo>
                  <a:lnTo>
                    <a:pt x="282386" y="4480181"/>
                  </a:lnTo>
                  <a:lnTo>
                    <a:pt x="262705" y="4516529"/>
                  </a:lnTo>
                  <a:lnTo>
                    <a:pt x="243295" y="4553029"/>
                  </a:lnTo>
                  <a:lnTo>
                    <a:pt x="224155" y="4589682"/>
                  </a:lnTo>
                  <a:lnTo>
                    <a:pt x="205287" y="4626486"/>
                  </a:lnTo>
                  <a:lnTo>
                    <a:pt x="186689" y="4663442"/>
                  </a:lnTo>
                  <a:lnTo>
                    <a:pt x="168363" y="4700551"/>
                  </a:lnTo>
                  <a:lnTo>
                    <a:pt x="150307" y="4737811"/>
                  </a:lnTo>
                  <a:lnTo>
                    <a:pt x="132523" y="4775224"/>
                  </a:lnTo>
                  <a:lnTo>
                    <a:pt x="115009" y="4812789"/>
                  </a:lnTo>
                  <a:lnTo>
                    <a:pt x="97766" y="4850505"/>
                  </a:lnTo>
                  <a:lnTo>
                    <a:pt x="80795" y="4888374"/>
                  </a:lnTo>
                  <a:lnTo>
                    <a:pt x="64094" y="4926395"/>
                  </a:lnTo>
                  <a:lnTo>
                    <a:pt x="47664" y="4964568"/>
                  </a:lnTo>
                  <a:lnTo>
                    <a:pt x="31505" y="5002893"/>
                  </a:lnTo>
                  <a:lnTo>
                    <a:pt x="15617" y="5041370"/>
                  </a:lnTo>
                  <a:lnTo>
                    <a:pt x="0" y="5080000"/>
                  </a:lnTo>
                  <a:lnTo>
                    <a:pt x="25356" y="5045908"/>
                  </a:lnTo>
                  <a:lnTo>
                    <a:pt x="50939" y="5011996"/>
                  </a:lnTo>
                  <a:lnTo>
                    <a:pt x="76748" y="4978264"/>
                  </a:lnTo>
                  <a:lnTo>
                    <a:pt x="102784" y="4944712"/>
                  </a:lnTo>
                  <a:lnTo>
                    <a:pt x="129047" y="4911339"/>
                  </a:lnTo>
                  <a:lnTo>
                    <a:pt x="155536" y="4878146"/>
                  </a:lnTo>
                  <a:lnTo>
                    <a:pt x="182252" y="4845132"/>
                  </a:lnTo>
                  <a:lnTo>
                    <a:pt x="209195" y="4812298"/>
                  </a:lnTo>
                  <a:lnTo>
                    <a:pt x="236364" y="4779644"/>
                  </a:lnTo>
                  <a:lnTo>
                    <a:pt x="263759" y="4747169"/>
                  </a:lnTo>
                  <a:lnTo>
                    <a:pt x="291382" y="4714874"/>
                  </a:lnTo>
                  <a:lnTo>
                    <a:pt x="319231" y="4682758"/>
                  </a:lnTo>
                  <a:lnTo>
                    <a:pt x="347306" y="4650822"/>
                  </a:lnTo>
                  <a:lnTo>
                    <a:pt x="375608" y="4619066"/>
                  </a:lnTo>
                  <a:lnTo>
                    <a:pt x="404137" y="4587489"/>
                  </a:lnTo>
                  <a:lnTo>
                    <a:pt x="432892" y="4556092"/>
                  </a:lnTo>
                  <a:lnTo>
                    <a:pt x="461874" y="4524875"/>
                  </a:lnTo>
                  <a:lnTo>
                    <a:pt x="491082" y="4493837"/>
                  </a:lnTo>
                  <a:lnTo>
                    <a:pt x="520517" y="4462979"/>
                  </a:lnTo>
                  <a:lnTo>
                    <a:pt x="550179" y="4432300"/>
                  </a:lnTo>
                  <a:lnTo>
                    <a:pt x="580067" y="4401801"/>
                  </a:lnTo>
                  <a:lnTo>
                    <a:pt x="610182" y="4371482"/>
                  </a:lnTo>
                  <a:lnTo>
                    <a:pt x="640523" y="4341342"/>
                  </a:lnTo>
                  <a:lnTo>
                    <a:pt x="671091" y="4311382"/>
                  </a:lnTo>
                  <a:lnTo>
                    <a:pt x="701886" y="4281602"/>
                  </a:lnTo>
                  <a:lnTo>
                    <a:pt x="732907" y="4252001"/>
                  </a:lnTo>
                  <a:lnTo>
                    <a:pt x="764155" y="4222580"/>
                  </a:lnTo>
                  <a:lnTo>
                    <a:pt x="795630" y="4193338"/>
                  </a:lnTo>
                  <a:lnTo>
                    <a:pt x="827331" y="4164276"/>
                  </a:lnTo>
                  <a:lnTo>
                    <a:pt x="859258" y="4135394"/>
                  </a:lnTo>
                  <a:lnTo>
                    <a:pt x="891413" y="4106691"/>
                  </a:lnTo>
                  <a:lnTo>
                    <a:pt x="923793" y="4078168"/>
                  </a:lnTo>
                  <a:lnTo>
                    <a:pt x="956401" y="4049825"/>
                  </a:lnTo>
                  <a:lnTo>
                    <a:pt x="989235" y="4021661"/>
                  </a:lnTo>
                  <a:lnTo>
                    <a:pt x="1022296" y="3993677"/>
                  </a:lnTo>
                  <a:lnTo>
                    <a:pt x="1055583" y="3965872"/>
                  </a:lnTo>
                  <a:lnTo>
                    <a:pt x="1089097" y="3938247"/>
                  </a:lnTo>
                  <a:lnTo>
                    <a:pt x="1122837" y="3910802"/>
                  </a:lnTo>
                  <a:lnTo>
                    <a:pt x="1156804" y="3883536"/>
                  </a:lnTo>
                  <a:lnTo>
                    <a:pt x="1190998" y="3856450"/>
                  </a:lnTo>
                  <a:lnTo>
                    <a:pt x="1225418" y="3829544"/>
                  </a:lnTo>
                  <a:lnTo>
                    <a:pt x="1260065" y="3802817"/>
                  </a:lnTo>
                  <a:lnTo>
                    <a:pt x="1294939" y="3776270"/>
                  </a:lnTo>
                  <a:lnTo>
                    <a:pt x="1330039" y="3749902"/>
                  </a:lnTo>
                  <a:lnTo>
                    <a:pt x="1365366" y="3723715"/>
                  </a:lnTo>
                  <a:lnTo>
                    <a:pt x="1400919" y="3697706"/>
                  </a:lnTo>
                  <a:lnTo>
                    <a:pt x="1436699" y="3671878"/>
                  </a:lnTo>
                  <a:lnTo>
                    <a:pt x="1472706" y="3646229"/>
                  </a:lnTo>
                  <a:lnTo>
                    <a:pt x="1508939" y="3620759"/>
                  </a:lnTo>
                  <a:lnTo>
                    <a:pt x="1545399" y="3595470"/>
                  </a:lnTo>
                  <a:lnTo>
                    <a:pt x="1582085" y="3570360"/>
                  </a:lnTo>
                  <a:lnTo>
                    <a:pt x="1618998" y="3545429"/>
                  </a:lnTo>
                  <a:lnTo>
                    <a:pt x="1656138" y="3520678"/>
                  </a:lnTo>
                  <a:lnTo>
                    <a:pt x="1693504" y="3496107"/>
                  </a:lnTo>
                  <a:lnTo>
                    <a:pt x="1731097" y="3471716"/>
                  </a:lnTo>
                  <a:lnTo>
                    <a:pt x="1768916" y="3447504"/>
                  </a:lnTo>
                  <a:lnTo>
                    <a:pt x="1806962" y="3423471"/>
                  </a:lnTo>
                  <a:lnTo>
                    <a:pt x="1845235" y="3399619"/>
                  </a:lnTo>
                  <a:lnTo>
                    <a:pt x="1883734" y="3375946"/>
                  </a:lnTo>
                  <a:lnTo>
                    <a:pt x="1922460" y="3352452"/>
                  </a:lnTo>
                  <a:lnTo>
                    <a:pt x="1961413" y="3329139"/>
                  </a:lnTo>
                  <a:lnTo>
                    <a:pt x="2000592" y="3306005"/>
                  </a:lnTo>
                  <a:lnTo>
                    <a:pt x="2039997" y="3283050"/>
                  </a:lnTo>
                  <a:lnTo>
                    <a:pt x="2079630" y="3260275"/>
                  </a:lnTo>
                  <a:lnTo>
                    <a:pt x="2119489" y="3237680"/>
                  </a:lnTo>
                  <a:lnTo>
                    <a:pt x="2159574" y="3215265"/>
                  </a:lnTo>
                  <a:lnTo>
                    <a:pt x="2199887" y="3193029"/>
                  </a:lnTo>
                  <a:lnTo>
                    <a:pt x="2240425" y="3170973"/>
                  </a:lnTo>
                  <a:lnTo>
                    <a:pt x="2281191" y="3149096"/>
                  </a:lnTo>
                  <a:lnTo>
                    <a:pt x="2322183" y="3127399"/>
                  </a:lnTo>
                  <a:lnTo>
                    <a:pt x="2363402" y="3105882"/>
                  </a:lnTo>
                  <a:lnTo>
                    <a:pt x="2404847" y="3084544"/>
                  </a:lnTo>
                  <a:lnTo>
                    <a:pt x="2446519" y="3063386"/>
                  </a:lnTo>
                  <a:lnTo>
                    <a:pt x="2488417" y="3042408"/>
                  </a:lnTo>
                  <a:lnTo>
                    <a:pt x="2530543" y="3021609"/>
                  </a:lnTo>
                  <a:lnTo>
                    <a:pt x="2572894" y="3000990"/>
                  </a:lnTo>
                  <a:lnTo>
                    <a:pt x="2615473" y="2980550"/>
                  </a:lnTo>
                  <a:lnTo>
                    <a:pt x="2658278" y="2960290"/>
                  </a:lnTo>
                  <a:lnTo>
                    <a:pt x="2701309" y="2940210"/>
                  </a:lnTo>
                  <a:lnTo>
                    <a:pt x="2744568" y="2920310"/>
                  </a:lnTo>
                  <a:lnTo>
                    <a:pt x="2788053" y="2900589"/>
                  </a:lnTo>
                  <a:lnTo>
                    <a:pt x="2831764" y="2881048"/>
                  </a:lnTo>
                  <a:lnTo>
                    <a:pt x="2875702" y="2861686"/>
                  </a:lnTo>
                  <a:lnTo>
                    <a:pt x="2919867" y="2842504"/>
                  </a:lnTo>
                  <a:lnTo>
                    <a:pt x="2964258" y="2823502"/>
                  </a:lnTo>
                  <a:lnTo>
                    <a:pt x="3053721" y="2786036"/>
                  </a:lnTo>
                  <a:lnTo>
                    <a:pt x="3144090" y="2749289"/>
                  </a:lnTo>
                  <a:lnTo>
                    <a:pt x="3235366" y="2713260"/>
                  </a:lnTo>
                  <a:lnTo>
                    <a:pt x="3327548" y="2677951"/>
                  </a:lnTo>
                  <a:lnTo>
                    <a:pt x="3420636" y="2643359"/>
                  </a:lnTo>
                  <a:lnTo>
                    <a:pt x="3514631" y="2609487"/>
                  </a:lnTo>
                  <a:lnTo>
                    <a:pt x="3609533" y="2576332"/>
                  </a:lnTo>
                  <a:lnTo>
                    <a:pt x="3705341" y="2543897"/>
                  </a:lnTo>
                  <a:lnTo>
                    <a:pt x="3802056" y="2512180"/>
                  </a:lnTo>
                  <a:lnTo>
                    <a:pt x="3899677" y="2481182"/>
                  </a:lnTo>
                  <a:lnTo>
                    <a:pt x="3998205" y="2450902"/>
                  </a:lnTo>
                  <a:lnTo>
                    <a:pt x="4097639" y="2421341"/>
                  </a:lnTo>
                  <a:lnTo>
                    <a:pt x="4197980" y="2392499"/>
                  </a:lnTo>
                  <a:lnTo>
                    <a:pt x="4299227" y="2364375"/>
                  </a:lnTo>
                  <a:lnTo>
                    <a:pt x="4401381" y="2336970"/>
                  </a:lnTo>
                  <a:lnTo>
                    <a:pt x="4504441" y="2310283"/>
                  </a:lnTo>
                  <a:lnTo>
                    <a:pt x="4608408" y="2284315"/>
                  </a:lnTo>
                  <a:lnTo>
                    <a:pt x="4713281" y="2259066"/>
                  </a:lnTo>
                  <a:lnTo>
                    <a:pt x="4819061" y="2234536"/>
                  </a:lnTo>
                  <a:lnTo>
                    <a:pt x="4925748" y="2210724"/>
                  </a:lnTo>
                  <a:lnTo>
                    <a:pt x="5033341" y="2187630"/>
                  </a:lnTo>
                  <a:lnTo>
                    <a:pt x="5141841" y="2165256"/>
                  </a:lnTo>
                  <a:lnTo>
                    <a:pt x="5251247" y="2143600"/>
                  </a:lnTo>
                  <a:lnTo>
                    <a:pt x="5361560" y="2122662"/>
                  </a:lnTo>
                  <a:lnTo>
                    <a:pt x="5472779" y="2102444"/>
                  </a:lnTo>
                  <a:lnTo>
                    <a:pt x="5584905" y="2082943"/>
                  </a:lnTo>
                  <a:lnTo>
                    <a:pt x="5697937" y="2064162"/>
                  </a:lnTo>
                  <a:lnTo>
                    <a:pt x="5811876" y="2046099"/>
                  </a:lnTo>
                  <a:lnTo>
                    <a:pt x="5926722" y="2028755"/>
                  </a:lnTo>
                  <a:lnTo>
                    <a:pt x="6042474" y="2012130"/>
                  </a:lnTo>
                  <a:lnTo>
                    <a:pt x="6159133" y="1996223"/>
                  </a:lnTo>
                  <a:lnTo>
                    <a:pt x="6276698" y="1981035"/>
                  </a:lnTo>
                  <a:lnTo>
                    <a:pt x="6395170" y="1966566"/>
                  </a:lnTo>
                  <a:lnTo>
                    <a:pt x="6514549" y="1952815"/>
                  </a:lnTo>
                  <a:lnTo>
                    <a:pt x="6634834" y="1939783"/>
                  </a:lnTo>
                  <a:lnTo>
                    <a:pt x="6756025" y="1927470"/>
                  </a:lnTo>
                  <a:lnTo>
                    <a:pt x="6878124" y="1915875"/>
                  </a:lnTo>
                  <a:lnTo>
                    <a:pt x="7001129" y="1905000"/>
                  </a:lnTo>
                  <a:lnTo>
                    <a:pt x="7072630" y="2540000"/>
                  </a:lnTo>
                  <a:lnTo>
                    <a:pt x="8128000" y="1016000"/>
                  </a:lnTo>
                  <a:lnTo>
                    <a:pt x="6786499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2320" y="4665979"/>
              <a:ext cx="187959" cy="18795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160514" y="7078027"/>
            <a:ext cx="1242060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spc="-23" dirty="0">
                <a:latin typeface="Calibri"/>
                <a:cs typeface="Calibri"/>
              </a:rPr>
              <a:t>PERSIAPAN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8669" y="5539739"/>
            <a:ext cx="438150" cy="44195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842057" y="5698235"/>
            <a:ext cx="179165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spc="-8" dirty="0">
                <a:latin typeface="Calibri"/>
                <a:cs typeface="Calibri"/>
              </a:rPr>
              <a:t>PENGUMPULAN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42056" y="5991607"/>
            <a:ext cx="600075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spc="-38" dirty="0">
                <a:latin typeface="Calibri"/>
                <a:cs typeface="Calibri"/>
              </a:rPr>
              <a:t>D</a:t>
            </a:r>
            <a:r>
              <a:rPr sz="2100" spc="-143" dirty="0">
                <a:latin typeface="Calibri"/>
                <a:cs typeface="Calibri"/>
              </a:rPr>
              <a:t>A</a:t>
            </a:r>
            <a:r>
              <a:rPr sz="2100" spc="-158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59389" y="4377690"/>
            <a:ext cx="582930" cy="58674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943653" y="4608194"/>
            <a:ext cx="163163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spc="-8" dirty="0">
                <a:latin typeface="Calibri"/>
                <a:cs typeface="Calibri"/>
              </a:rPr>
              <a:t>ANALISIS</a:t>
            </a:r>
            <a:r>
              <a:rPr sz="2100" spc="-90" dirty="0">
                <a:latin typeface="Calibri"/>
                <a:cs typeface="Calibri"/>
              </a:rPr>
              <a:t> DATA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26339" y="3470909"/>
            <a:ext cx="754380" cy="75438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3387388" y="3785236"/>
            <a:ext cx="1648778" cy="640881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19050" marR="7620">
              <a:lnSpc>
                <a:spcPts val="2310"/>
              </a:lnSpc>
              <a:spcBef>
                <a:spcPts val="398"/>
              </a:spcBef>
            </a:pPr>
            <a:r>
              <a:rPr sz="2100" dirty="0">
                <a:latin typeface="Calibri"/>
                <a:cs typeface="Calibri"/>
              </a:rPr>
              <a:t>RE</a:t>
            </a:r>
            <a:r>
              <a:rPr sz="2100" spc="-113" dirty="0">
                <a:latin typeface="Calibri"/>
                <a:cs typeface="Calibri"/>
              </a:rPr>
              <a:t>K</a:t>
            </a:r>
            <a:r>
              <a:rPr sz="2100" spc="-1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ME</a:t>
            </a:r>
            <a:r>
              <a:rPr sz="2100" spc="-8" dirty="0">
                <a:latin typeface="Calibri"/>
                <a:cs typeface="Calibri"/>
              </a:rPr>
              <a:t>N</a:t>
            </a:r>
            <a:r>
              <a:rPr sz="2100" spc="-38" dirty="0">
                <a:latin typeface="Calibri"/>
                <a:cs typeface="Calibri"/>
              </a:rPr>
              <a:t>D</a:t>
            </a:r>
            <a:r>
              <a:rPr sz="2100" spc="8" dirty="0">
                <a:latin typeface="Calibri"/>
                <a:cs typeface="Calibri"/>
              </a:rPr>
              <a:t>A</a:t>
            </a:r>
            <a:r>
              <a:rPr sz="2100" spc="-8" dirty="0">
                <a:latin typeface="Calibri"/>
                <a:cs typeface="Calibri"/>
              </a:rPr>
              <a:t>SI  </a:t>
            </a:r>
            <a:r>
              <a:rPr sz="2100" spc="-45" dirty="0">
                <a:latin typeface="Calibri"/>
                <a:cs typeface="Calibri"/>
              </a:rPr>
              <a:t>AWAL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58061" y="2865119"/>
            <a:ext cx="963929" cy="96012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5935897" y="3281743"/>
            <a:ext cx="1357313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spc="-8" dirty="0">
                <a:latin typeface="Calibri"/>
                <a:cs typeface="Calibri"/>
              </a:rPr>
              <a:t>PELAPORAN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E54E5036-20F3-85E3-2ABB-7BF77A0965D1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2705DCE9-3109-E6EB-7AA3-AA437AE80FFB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5DD8EE95-3ED1-641E-6E1F-0ECF4A626EA5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1C4FB4-FAEF-319F-83AE-1BFC8FCE8795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25" name="Google Shape;101;p14">
              <a:extLst>
                <a:ext uri="{FF2B5EF4-FFF2-40B4-BE49-F238E27FC236}">
                  <a16:creationId xmlns:a16="http://schemas.microsoft.com/office/drawing/2014/main" id="{2A42A443-905C-E9D9-EE43-015B322C0AA1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4">
              <a:extLst>
                <a:ext uri="{FF2B5EF4-FFF2-40B4-BE49-F238E27FC236}">
                  <a16:creationId xmlns:a16="http://schemas.microsoft.com/office/drawing/2014/main" id="{5C01A664-4F45-A05E-75F5-980E2D130C6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FDEA106-7BE2-E145-03DC-48169D3F24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627E6F8-A7EB-532F-FBB9-A2BCE38F33FC}"/>
              </a:ext>
            </a:extLst>
          </p:cNvPr>
          <p:cNvSpPr/>
          <p:nvPr/>
        </p:nvSpPr>
        <p:spPr>
          <a:xfrm>
            <a:off x="1581852" y="686301"/>
            <a:ext cx="10383282" cy="1105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7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781" y="836328"/>
            <a:ext cx="9894350" cy="665567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en-US" sz="4200" dirty="0">
                <a:solidFill>
                  <a:srgbClr val="FF0000"/>
                </a:solidFill>
                <a:latin typeface="Arial MT"/>
                <a:cs typeface="Arial MT"/>
              </a:rPr>
              <a:t>RUMUS </a:t>
            </a:r>
            <a:r>
              <a:rPr sz="4200" dirty="0" err="1">
                <a:solidFill>
                  <a:srgbClr val="FF0000"/>
                </a:solidFill>
                <a:latin typeface="Arial MT"/>
                <a:cs typeface="Arial MT"/>
              </a:rPr>
              <a:t>Penilaian</a:t>
            </a:r>
            <a:r>
              <a:rPr sz="4200" spc="-2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200" dirty="0" err="1">
                <a:solidFill>
                  <a:srgbClr val="FF0000"/>
                </a:solidFill>
                <a:latin typeface="Arial MT"/>
                <a:cs typeface="Arial MT"/>
              </a:rPr>
              <a:t>Akibat</a:t>
            </a:r>
            <a:r>
              <a:rPr sz="4200" spc="-2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200" dirty="0" err="1">
                <a:solidFill>
                  <a:srgbClr val="FF0000"/>
                </a:solidFill>
                <a:latin typeface="Arial MT"/>
                <a:cs typeface="Arial MT"/>
              </a:rPr>
              <a:t>Bencana</a:t>
            </a:r>
            <a:endParaRPr sz="4200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32283"/>
              </p:ext>
            </p:extLst>
          </p:nvPr>
        </p:nvGraphicFramePr>
        <p:xfrm>
          <a:off x="1744220" y="2728314"/>
          <a:ext cx="15440978" cy="2446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7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b="1" spc="-5" dirty="0">
                          <a:latin typeface="Arial"/>
                          <a:cs typeface="Arial"/>
                        </a:rPr>
                        <a:t>Klasifikasi</a:t>
                      </a:r>
                      <a:r>
                        <a:rPr sz="2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Kerusakan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9533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19050">
                      <a:solidFill>
                        <a:srgbClr val="78AAE1"/>
                      </a:solidFill>
                      <a:prstDash val="solid"/>
                    </a:lnT>
                    <a:lnB w="28575">
                      <a:solidFill>
                        <a:srgbClr val="78AA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b="1" spc="-5" dirty="0">
                          <a:latin typeface="Arial"/>
                          <a:cs typeface="Arial"/>
                        </a:rPr>
                        <a:t>Persentase</a:t>
                      </a:r>
                      <a:r>
                        <a:rPr sz="2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Tingkat</a:t>
                      </a:r>
                      <a:r>
                        <a:rPr sz="2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Kerusakan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9533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19050">
                      <a:solidFill>
                        <a:srgbClr val="78AAE1"/>
                      </a:solidFill>
                      <a:prstDash val="solid"/>
                    </a:lnT>
                    <a:lnB w="28575">
                      <a:solidFill>
                        <a:srgbClr val="78AA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b="1" spc="-5" dirty="0">
                          <a:latin typeface="Arial"/>
                          <a:cs typeface="Arial"/>
                        </a:rPr>
                        <a:t>Kategori</a:t>
                      </a:r>
                      <a:r>
                        <a:rPr sz="2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10" dirty="0">
                          <a:latin typeface="Arial"/>
                          <a:cs typeface="Arial"/>
                        </a:rPr>
                        <a:t>Tingkat</a:t>
                      </a:r>
                      <a:r>
                        <a:rPr sz="2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5" dirty="0">
                          <a:latin typeface="Arial"/>
                          <a:cs typeface="Arial"/>
                        </a:rPr>
                        <a:t>Kerusakan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69533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19050">
                      <a:solidFill>
                        <a:srgbClr val="78AAE1"/>
                      </a:solidFill>
                      <a:prstDash val="solid"/>
                    </a:lnT>
                    <a:lnB w="28575">
                      <a:solidFill>
                        <a:srgbClr val="78AA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spc="-5" dirty="0">
                          <a:latin typeface="Arial MT"/>
                          <a:cs typeface="Arial MT"/>
                        </a:rPr>
                        <a:t>Rusak</a:t>
                      </a:r>
                      <a:r>
                        <a:rPr sz="2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Ringan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28575">
                      <a:solidFill>
                        <a:srgbClr val="78AAE1"/>
                      </a:solidFill>
                      <a:prstDash val="solid"/>
                    </a:lnT>
                    <a:lnB w="19050">
                      <a:solidFill>
                        <a:srgbClr val="78AAE1"/>
                      </a:solidFill>
                      <a:prstDash val="solid"/>
                    </a:lnB>
                    <a:solidFill>
                      <a:srgbClr val="E4E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dirty="0">
                          <a:latin typeface="Arial MT"/>
                          <a:cs typeface="Arial MT"/>
                        </a:rPr>
                        <a:t>≤</a:t>
                      </a:r>
                      <a:r>
                        <a:rPr sz="2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30%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28575">
                      <a:solidFill>
                        <a:srgbClr val="78AAE1"/>
                      </a:solidFill>
                      <a:prstDash val="solid"/>
                    </a:lnT>
                    <a:lnB w="19050">
                      <a:solidFill>
                        <a:srgbClr val="78AAE1"/>
                      </a:solidFill>
                      <a:prstDash val="solid"/>
                    </a:lnB>
                    <a:solidFill>
                      <a:srgbClr val="E4EEF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spc="-25" dirty="0">
                          <a:latin typeface="Arial MT"/>
                          <a:cs typeface="Arial MT"/>
                        </a:rPr>
                        <a:t>Terdapat</a:t>
                      </a:r>
                      <a:r>
                        <a:rPr sz="2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kerusakan</a:t>
                      </a:r>
                      <a:r>
                        <a:rPr sz="2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namun</a:t>
                      </a:r>
                      <a:r>
                        <a:rPr sz="2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masih</a:t>
                      </a:r>
                      <a:r>
                        <a:rPr sz="2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berfungsi</a:t>
                      </a:r>
                      <a:endParaRPr sz="2100" dirty="0">
                        <a:latin typeface="Arial MT"/>
                        <a:cs typeface="Arial MT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28575">
                      <a:solidFill>
                        <a:srgbClr val="78AAE1"/>
                      </a:solidFill>
                      <a:prstDash val="solid"/>
                    </a:lnT>
                    <a:lnB w="19050">
                      <a:solidFill>
                        <a:srgbClr val="78AAE1"/>
                      </a:solidFill>
                      <a:prstDash val="solid"/>
                    </a:lnB>
                    <a:solidFill>
                      <a:srgbClr val="E4E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5" dirty="0">
                          <a:latin typeface="Arial MT"/>
                          <a:cs typeface="Arial MT"/>
                        </a:rPr>
                        <a:t>Rusak</a:t>
                      </a:r>
                      <a:r>
                        <a:rPr sz="2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Sedang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19050">
                      <a:solidFill>
                        <a:srgbClr val="78AAE1"/>
                      </a:solidFill>
                      <a:prstDash val="solid"/>
                    </a:lnT>
                    <a:lnB w="19050">
                      <a:solidFill>
                        <a:srgbClr val="78AA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5" dirty="0">
                          <a:latin typeface="Arial MT"/>
                          <a:cs typeface="Arial MT"/>
                        </a:rPr>
                        <a:t>31%</a:t>
                      </a:r>
                      <a:r>
                        <a:rPr sz="21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2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70%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19050">
                      <a:solidFill>
                        <a:srgbClr val="78AAE1"/>
                      </a:solidFill>
                      <a:prstDash val="solid"/>
                    </a:lnT>
                    <a:lnB w="19050">
                      <a:solidFill>
                        <a:srgbClr val="78AA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100" spc="-25" dirty="0">
                          <a:latin typeface="Arial MT"/>
                          <a:cs typeface="Arial MT"/>
                        </a:rPr>
                        <a:t>Terdapat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kerusakan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masih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berfungsi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bisa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diperbaiki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19050">
                      <a:solidFill>
                        <a:srgbClr val="78AAE1"/>
                      </a:solidFill>
                      <a:prstDash val="solid"/>
                    </a:lnT>
                    <a:lnB w="19050">
                      <a:solidFill>
                        <a:srgbClr val="78AA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spc="-5" dirty="0">
                          <a:latin typeface="Arial MT"/>
                          <a:cs typeface="Arial MT"/>
                        </a:rPr>
                        <a:t>Rusak</a:t>
                      </a:r>
                      <a:r>
                        <a:rPr sz="2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Berat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69533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19050">
                      <a:solidFill>
                        <a:srgbClr val="78AAE1"/>
                      </a:solidFill>
                      <a:prstDash val="solid"/>
                    </a:lnT>
                    <a:lnB w="19050">
                      <a:solidFill>
                        <a:srgbClr val="78AAE1"/>
                      </a:solidFill>
                      <a:prstDash val="solid"/>
                    </a:lnB>
                    <a:solidFill>
                      <a:srgbClr val="E4EE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100" dirty="0">
                          <a:latin typeface="Arial MT"/>
                          <a:cs typeface="Arial MT"/>
                        </a:rPr>
                        <a:t>≥</a:t>
                      </a:r>
                      <a:r>
                        <a:rPr sz="2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71%</a:t>
                      </a:r>
                      <a:endParaRPr sz="2100">
                        <a:latin typeface="Arial MT"/>
                        <a:cs typeface="Arial MT"/>
                      </a:endParaRPr>
                    </a:p>
                  </a:txBody>
                  <a:tcPr marL="0" marR="0" marT="69533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19050">
                      <a:solidFill>
                        <a:srgbClr val="78AAE1"/>
                      </a:solidFill>
                      <a:prstDash val="solid"/>
                    </a:lnT>
                    <a:lnB w="19050">
                      <a:solidFill>
                        <a:srgbClr val="78AAE1"/>
                      </a:solidFill>
                      <a:prstDash val="solid"/>
                    </a:lnB>
                    <a:solidFill>
                      <a:srgbClr val="E4EEF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377825">
                        <a:lnSpc>
                          <a:spcPts val="1580"/>
                        </a:lnSpc>
                        <a:spcBef>
                          <a:spcPts val="505"/>
                        </a:spcBef>
                      </a:pPr>
                      <a:r>
                        <a:rPr sz="2100" spc="-25" dirty="0">
                          <a:latin typeface="Arial MT"/>
                          <a:cs typeface="Arial MT"/>
                        </a:rPr>
                        <a:t>Terdapat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 kerusakan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fisik secara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keseluruhan, sehingga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tidak </a:t>
                      </a:r>
                      <a:r>
                        <a:rPr sz="2100" spc="-3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dapat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berfungsi sama</a:t>
                      </a:r>
                      <a:r>
                        <a:rPr sz="2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100" spc="-5" dirty="0">
                          <a:latin typeface="Arial MT"/>
                          <a:cs typeface="Arial MT"/>
                        </a:rPr>
                        <a:t>sekali</a:t>
                      </a:r>
                      <a:endParaRPr sz="2100" dirty="0">
                        <a:latin typeface="Arial MT"/>
                        <a:cs typeface="Arial MT"/>
                      </a:endParaRPr>
                    </a:p>
                  </a:txBody>
                  <a:tcPr marL="0" marR="0" marT="96203" marB="0">
                    <a:lnL w="19050">
                      <a:solidFill>
                        <a:srgbClr val="78AAE1"/>
                      </a:solidFill>
                      <a:prstDash val="solid"/>
                    </a:lnL>
                    <a:lnR w="19050">
                      <a:solidFill>
                        <a:srgbClr val="78AAE1"/>
                      </a:solidFill>
                      <a:prstDash val="solid"/>
                    </a:lnR>
                    <a:lnT w="19050">
                      <a:solidFill>
                        <a:srgbClr val="78AAE1"/>
                      </a:solidFill>
                      <a:prstDash val="solid"/>
                    </a:lnT>
                    <a:lnB w="19050">
                      <a:solidFill>
                        <a:srgbClr val="78AAE1"/>
                      </a:solidFill>
                      <a:prstDash val="solid"/>
                    </a:lnB>
                    <a:solidFill>
                      <a:srgbClr val="E4EE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195965" y="1809751"/>
            <a:ext cx="3963353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spc="-68" dirty="0">
                <a:latin typeface="Arial MT"/>
                <a:cs typeface="Arial MT"/>
              </a:rPr>
              <a:t>Tabel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Kategori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spc="-8" dirty="0">
                <a:latin typeface="Arial MT"/>
                <a:cs typeface="Arial MT"/>
              </a:rPr>
              <a:t>Kerusakan</a:t>
            </a:r>
            <a:endParaRPr sz="27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5944" y="5741147"/>
            <a:ext cx="2475546" cy="987743"/>
          </a:xfrm>
          <a:custGeom>
            <a:avLst/>
            <a:gdLst/>
            <a:ahLst/>
            <a:cxnLst/>
            <a:rect l="l" t="t" r="r" b="b"/>
            <a:pathLst>
              <a:path w="1650364" h="658495">
                <a:moveTo>
                  <a:pt x="1540409" y="0"/>
                </a:moveTo>
                <a:lnTo>
                  <a:pt x="109716" y="0"/>
                </a:lnTo>
                <a:lnTo>
                  <a:pt x="67009" y="8621"/>
                </a:lnTo>
                <a:lnTo>
                  <a:pt x="32135" y="32134"/>
                </a:lnTo>
                <a:lnTo>
                  <a:pt x="8622" y="67009"/>
                </a:lnTo>
                <a:lnTo>
                  <a:pt x="0" y="109715"/>
                </a:lnTo>
                <a:lnTo>
                  <a:pt x="0" y="548570"/>
                </a:lnTo>
                <a:lnTo>
                  <a:pt x="8622" y="591276"/>
                </a:lnTo>
                <a:lnTo>
                  <a:pt x="32135" y="626150"/>
                </a:lnTo>
                <a:lnTo>
                  <a:pt x="67009" y="649663"/>
                </a:lnTo>
                <a:lnTo>
                  <a:pt x="109716" y="658285"/>
                </a:lnTo>
                <a:lnTo>
                  <a:pt x="1540409" y="658285"/>
                </a:lnTo>
                <a:lnTo>
                  <a:pt x="1583115" y="649663"/>
                </a:lnTo>
                <a:lnTo>
                  <a:pt x="1617989" y="626150"/>
                </a:lnTo>
                <a:lnTo>
                  <a:pt x="1641502" y="591276"/>
                </a:lnTo>
                <a:lnTo>
                  <a:pt x="1650124" y="548570"/>
                </a:lnTo>
                <a:lnTo>
                  <a:pt x="1650124" y="109715"/>
                </a:lnTo>
                <a:lnTo>
                  <a:pt x="1641502" y="67009"/>
                </a:lnTo>
                <a:lnTo>
                  <a:pt x="1617989" y="32134"/>
                </a:lnTo>
                <a:lnTo>
                  <a:pt x="1583115" y="8621"/>
                </a:lnTo>
                <a:lnTo>
                  <a:pt x="1540409" y="0"/>
                </a:lnTo>
                <a:close/>
              </a:path>
            </a:pathLst>
          </a:custGeom>
          <a:solidFill>
            <a:srgbClr val="98E0C6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704357" y="5848350"/>
            <a:ext cx="2139315" cy="7579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indent="271463">
              <a:spcBef>
                <a:spcPts val="150"/>
              </a:spcBef>
            </a:pPr>
            <a:r>
              <a:rPr sz="2400" spc="-8" dirty="0">
                <a:latin typeface="Arial MT"/>
                <a:cs typeface="Arial MT"/>
              </a:rPr>
              <a:t>Jumlah unit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fisik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yang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rusak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95877" y="5735339"/>
            <a:ext cx="2475546" cy="987743"/>
          </a:xfrm>
          <a:custGeom>
            <a:avLst/>
            <a:gdLst/>
            <a:ahLst/>
            <a:cxnLst/>
            <a:rect l="l" t="t" r="r" b="b"/>
            <a:pathLst>
              <a:path w="1650364" h="658495">
                <a:moveTo>
                  <a:pt x="1540408" y="0"/>
                </a:moveTo>
                <a:lnTo>
                  <a:pt x="109715" y="0"/>
                </a:lnTo>
                <a:lnTo>
                  <a:pt x="67009" y="8622"/>
                </a:lnTo>
                <a:lnTo>
                  <a:pt x="32134" y="32135"/>
                </a:lnTo>
                <a:lnTo>
                  <a:pt x="8621" y="67010"/>
                </a:lnTo>
                <a:lnTo>
                  <a:pt x="0" y="109716"/>
                </a:lnTo>
                <a:lnTo>
                  <a:pt x="0" y="548568"/>
                </a:lnTo>
                <a:lnTo>
                  <a:pt x="8621" y="591275"/>
                </a:lnTo>
                <a:lnTo>
                  <a:pt x="32134" y="626150"/>
                </a:lnTo>
                <a:lnTo>
                  <a:pt x="67009" y="649663"/>
                </a:lnTo>
                <a:lnTo>
                  <a:pt x="109715" y="658285"/>
                </a:lnTo>
                <a:lnTo>
                  <a:pt x="1540408" y="658285"/>
                </a:lnTo>
                <a:lnTo>
                  <a:pt x="1583114" y="649663"/>
                </a:lnTo>
                <a:lnTo>
                  <a:pt x="1617989" y="626150"/>
                </a:lnTo>
                <a:lnTo>
                  <a:pt x="1641502" y="591275"/>
                </a:lnTo>
                <a:lnTo>
                  <a:pt x="1650124" y="548568"/>
                </a:lnTo>
                <a:lnTo>
                  <a:pt x="1650124" y="109716"/>
                </a:lnTo>
                <a:lnTo>
                  <a:pt x="1641502" y="67010"/>
                </a:lnTo>
                <a:lnTo>
                  <a:pt x="1617989" y="32135"/>
                </a:lnTo>
                <a:lnTo>
                  <a:pt x="1583114" y="8622"/>
                </a:lnTo>
                <a:lnTo>
                  <a:pt x="1540408" y="0"/>
                </a:lnTo>
                <a:close/>
              </a:path>
            </a:pathLst>
          </a:custGeom>
          <a:solidFill>
            <a:srgbClr val="98E0C6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8" name="object 8"/>
          <p:cNvSpPr txBox="1"/>
          <p:nvPr/>
        </p:nvSpPr>
        <p:spPr>
          <a:xfrm>
            <a:off x="4500020" y="6026658"/>
            <a:ext cx="1867853" cy="38856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400" spc="-8" dirty="0">
                <a:latin typeface="Arial MT"/>
                <a:cs typeface="Arial MT"/>
              </a:rPr>
              <a:t>Harga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satuan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53462" y="5741147"/>
            <a:ext cx="2475546" cy="902970"/>
          </a:xfrm>
          <a:custGeom>
            <a:avLst/>
            <a:gdLst/>
            <a:ahLst/>
            <a:cxnLst/>
            <a:rect l="l" t="t" r="r" b="b"/>
            <a:pathLst>
              <a:path w="1650365" h="601979">
                <a:moveTo>
                  <a:pt x="1549859" y="0"/>
                </a:moveTo>
                <a:lnTo>
                  <a:pt x="100265" y="0"/>
                </a:lnTo>
                <a:lnTo>
                  <a:pt x="61237" y="7879"/>
                </a:lnTo>
                <a:lnTo>
                  <a:pt x="29366" y="29367"/>
                </a:lnTo>
                <a:lnTo>
                  <a:pt x="7879" y="61237"/>
                </a:lnTo>
                <a:lnTo>
                  <a:pt x="0" y="100265"/>
                </a:lnTo>
                <a:lnTo>
                  <a:pt x="0" y="501313"/>
                </a:lnTo>
                <a:lnTo>
                  <a:pt x="7879" y="540341"/>
                </a:lnTo>
                <a:lnTo>
                  <a:pt x="29366" y="572211"/>
                </a:lnTo>
                <a:lnTo>
                  <a:pt x="61237" y="593699"/>
                </a:lnTo>
                <a:lnTo>
                  <a:pt x="100265" y="601578"/>
                </a:lnTo>
                <a:lnTo>
                  <a:pt x="1549859" y="601578"/>
                </a:lnTo>
                <a:lnTo>
                  <a:pt x="1588887" y="593699"/>
                </a:lnTo>
                <a:lnTo>
                  <a:pt x="1620757" y="572211"/>
                </a:lnTo>
                <a:lnTo>
                  <a:pt x="1642245" y="540341"/>
                </a:lnTo>
                <a:lnTo>
                  <a:pt x="1650124" y="501313"/>
                </a:lnTo>
                <a:lnTo>
                  <a:pt x="1650124" y="100265"/>
                </a:lnTo>
                <a:lnTo>
                  <a:pt x="1642245" y="61237"/>
                </a:lnTo>
                <a:lnTo>
                  <a:pt x="1620757" y="29367"/>
                </a:lnTo>
                <a:lnTo>
                  <a:pt x="1588887" y="7879"/>
                </a:lnTo>
                <a:lnTo>
                  <a:pt x="1549859" y="0"/>
                </a:lnTo>
                <a:close/>
              </a:path>
            </a:pathLst>
          </a:custGeom>
          <a:solidFill>
            <a:srgbClr val="98E0C6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0" name="object 10"/>
          <p:cNvSpPr txBox="1"/>
          <p:nvPr/>
        </p:nvSpPr>
        <p:spPr>
          <a:xfrm>
            <a:off x="8188549" y="5807201"/>
            <a:ext cx="2005013" cy="755463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050" marR="7620" indent="489585">
              <a:lnSpc>
                <a:spcPts val="2850"/>
              </a:lnSpc>
              <a:spcBef>
                <a:spcPts val="270"/>
              </a:spcBef>
            </a:pPr>
            <a:r>
              <a:rPr sz="2400" spc="-23" dirty="0">
                <a:latin typeface="Arial MT"/>
                <a:cs typeface="Arial MT"/>
              </a:rPr>
              <a:t>Tingkat 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kerusakan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(%)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5912" y="7434936"/>
            <a:ext cx="4419600" cy="1024890"/>
            <a:chOff x="143941" y="4956624"/>
            <a:chExt cx="2946400" cy="683260"/>
          </a:xfrm>
        </p:grpSpPr>
        <p:sp>
          <p:nvSpPr>
            <p:cNvPr id="12" name="object 12"/>
            <p:cNvSpPr/>
            <p:nvPr/>
          </p:nvSpPr>
          <p:spPr>
            <a:xfrm>
              <a:off x="150291" y="4962974"/>
              <a:ext cx="2933700" cy="670560"/>
            </a:xfrm>
            <a:custGeom>
              <a:avLst/>
              <a:gdLst/>
              <a:ahLst/>
              <a:cxnLst/>
              <a:rect l="l" t="t" r="r" b="b"/>
              <a:pathLst>
                <a:path w="2933700" h="670560">
                  <a:moveTo>
                    <a:pt x="2821458" y="0"/>
                  </a:moveTo>
                  <a:lnTo>
                    <a:pt x="111693" y="0"/>
                  </a:lnTo>
                  <a:lnTo>
                    <a:pt x="68217" y="8777"/>
                  </a:lnTo>
                  <a:lnTo>
                    <a:pt x="32714" y="32713"/>
                  </a:lnTo>
                  <a:lnTo>
                    <a:pt x="8777" y="68216"/>
                  </a:lnTo>
                  <a:lnTo>
                    <a:pt x="0" y="111692"/>
                  </a:lnTo>
                  <a:lnTo>
                    <a:pt x="0" y="558458"/>
                  </a:lnTo>
                  <a:lnTo>
                    <a:pt x="8777" y="601934"/>
                  </a:lnTo>
                  <a:lnTo>
                    <a:pt x="32714" y="637437"/>
                  </a:lnTo>
                  <a:lnTo>
                    <a:pt x="68217" y="661374"/>
                  </a:lnTo>
                  <a:lnTo>
                    <a:pt x="111693" y="670152"/>
                  </a:lnTo>
                  <a:lnTo>
                    <a:pt x="2821458" y="670152"/>
                  </a:lnTo>
                  <a:lnTo>
                    <a:pt x="2864934" y="661374"/>
                  </a:lnTo>
                  <a:lnTo>
                    <a:pt x="2900436" y="637437"/>
                  </a:lnTo>
                  <a:lnTo>
                    <a:pt x="2924373" y="601934"/>
                  </a:lnTo>
                  <a:lnTo>
                    <a:pt x="2933150" y="558458"/>
                  </a:lnTo>
                  <a:lnTo>
                    <a:pt x="2933150" y="111692"/>
                  </a:lnTo>
                  <a:lnTo>
                    <a:pt x="2924373" y="68216"/>
                  </a:lnTo>
                  <a:lnTo>
                    <a:pt x="2900436" y="32713"/>
                  </a:lnTo>
                  <a:lnTo>
                    <a:pt x="2864934" y="8777"/>
                  </a:lnTo>
                  <a:lnTo>
                    <a:pt x="2821458" y="0"/>
                  </a:lnTo>
                  <a:close/>
                </a:path>
              </a:pathLst>
            </a:custGeom>
            <a:solidFill>
              <a:srgbClr val="F4899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291" y="4962974"/>
              <a:ext cx="2933700" cy="670560"/>
            </a:xfrm>
            <a:custGeom>
              <a:avLst/>
              <a:gdLst/>
              <a:ahLst/>
              <a:cxnLst/>
              <a:rect l="l" t="t" r="r" b="b"/>
              <a:pathLst>
                <a:path w="2933700" h="670560">
                  <a:moveTo>
                    <a:pt x="0" y="111693"/>
                  </a:moveTo>
                  <a:lnTo>
                    <a:pt x="8777" y="68217"/>
                  </a:lnTo>
                  <a:lnTo>
                    <a:pt x="32714" y="32714"/>
                  </a:lnTo>
                  <a:lnTo>
                    <a:pt x="68217" y="8777"/>
                  </a:lnTo>
                  <a:lnTo>
                    <a:pt x="111693" y="0"/>
                  </a:lnTo>
                  <a:lnTo>
                    <a:pt x="2821458" y="0"/>
                  </a:lnTo>
                  <a:lnTo>
                    <a:pt x="2864933" y="8777"/>
                  </a:lnTo>
                  <a:lnTo>
                    <a:pt x="2900436" y="32714"/>
                  </a:lnTo>
                  <a:lnTo>
                    <a:pt x="2924373" y="68217"/>
                  </a:lnTo>
                  <a:lnTo>
                    <a:pt x="2933151" y="111693"/>
                  </a:lnTo>
                  <a:lnTo>
                    <a:pt x="2933151" y="558459"/>
                  </a:lnTo>
                  <a:lnTo>
                    <a:pt x="2924373" y="601935"/>
                  </a:lnTo>
                  <a:lnTo>
                    <a:pt x="2900436" y="637438"/>
                  </a:lnTo>
                  <a:lnTo>
                    <a:pt x="2864933" y="661375"/>
                  </a:lnTo>
                  <a:lnTo>
                    <a:pt x="2821458" y="670153"/>
                  </a:lnTo>
                  <a:lnTo>
                    <a:pt x="111693" y="670153"/>
                  </a:lnTo>
                  <a:lnTo>
                    <a:pt x="68217" y="661375"/>
                  </a:lnTo>
                  <a:lnTo>
                    <a:pt x="32714" y="637438"/>
                  </a:lnTo>
                  <a:lnTo>
                    <a:pt x="8777" y="601935"/>
                  </a:lnTo>
                  <a:lnTo>
                    <a:pt x="0" y="558459"/>
                  </a:lnTo>
                  <a:lnTo>
                    <a:pt x="0" y="111693"/>
                  </a:lnTo>
                  <a:close/>
                </a:path>
              </a:pathLst>
            </a:custGeom>
            <a:ln w="12700">
              <a:solidFill>
                <a:srgbClr val="B66B48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9922" y="7745730"/>
            <a:ext cx="3729990" cy="38856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400" spc="-15" dirty="0">
                <a:latin typeface="Arial MT"/>
                <a:cs typeface="Arial MT"/>
              </a:rPr>
              <a:t>(Waktu</a:t>
            </a:r>
            <a:r>
              <a:rPr sz="2400" spc="-38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X</a:t>
            </a:r>
            <a:r>
              <a:rPr sz="2400" spc="-38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Biaya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38" dirty="0">
                <a:latin typeface="Arial MT"/>
                <a:cs typeface="Arial MT"/>
              </a:rPr>
              <a:t>Tambahan)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42777" y="7465428"/>
            <a:ext cx="6236018" cy="975360"/>
            <a:chOff x="3761851" y="4976952"/>
            <a:chExt cx="4157345" cy="650240"/>
          </a:xfrm>
        </p:grpSpPr>
        <p:sp>
          <p:nvSpPr>
            <p:cNvPr id="16" name="object 16"/>
            <p:cNvSpPr/>
            <p:nvPr/>
          </p:nvSpPr>
          <p:spPr>
            <a:xfrm>
              <a:off x="3768201" y="4983302"/>
              <a:ext cx="4144645" cy="637540"/>
            </a:xfrm>
            <a:custGeom>
              <a:avLst/>
              <a:gdLst/>
              <a:ahLst/>
              <a:cxnLst/>
              <a:rect l="l" t="t" r="r" b="b"/>
              <a:pathLst>
                <a:path w="4144645" h="637539">
                  <a:moveTo>
                    <a:pt x="4038318" y="0"/>
                  </a:moveTo>
                  <a:lnTo>
                    <a:pt x="106234" y="0"/>
                  </a:lnTo>
                  <a:lnTo>
                    <a:pt x="64883" y="8348"/>
                  </a:lnTo>
                  <a:lnTo>
                    <a:pt x="31115" y="31115"/>
                  </a:lnTo>
                  <a:lnTo>
                    <a:pt x="8348" y="64883"/>
                  </a:lnTo>
                  <a:lnTo>
                    <a:pt x="0" y="106234"/>
                  </a:lnTo>
                  <a:lnTo>
                    <a:pt x="0" y="531162"/>
                  </a:lnTo>
                  <a:lnTo>
                    <a:pt x="8348" y="572513"/>
                  </a:lnTo>
                  <a:lnTo>
                    <a:pt x="31115" y="606281"/>
                  </a:lnTo>
                  <a:lnTo>
                    <a:pt x="64883" y="629048"/>
                  </a:lnTo>
                  <a:lnTo>
                    <a:pt x="106234" y="637396"/>
                  </a:lnTo>
                  <a:lnTo>
                    <a:pt x="4038318" y="637396"/>
                  </a:lnTo>
                  <a:lnTo>
                    <a:pt x="4079669" y="629048"/>
                  </a:lnTo>
                  <a:lnTo>
                    <a:pt x="4113436" y="606281"/>
                  </a:lnTo>
                  <a:lnTo>
                    <a:pt x="4136203" y="572513"/>
                  </a:lnTo>
                  <a:lnTo>
                    <a:pt x="4144552" y="531162"/>
                  </a:lnTo>
                  <a:lnTo>
                    <a:pt x="4144552" y="106234"/>
                  </a:lnTo>
                  <a:lnTo>
                    <a:pt x="4136203" y="64883"/>
                  </a:lnTo>
                  <a:lnTo>
                    <a:pt x="4113436" y="31115"/>
                  </a:lnTo>
                  <a:lnTo>
                    <a:pt x="4079669" y="8348"/>
                  </a:lnTo>
                  <a:lnTo>
                    <a:pt x="4038318" y="0"/>
                  </a:lnTo>
                  <a:close/>
                </a:path>
              </a:pathLst>
            </a:custGeom>
            <a:solidFill>
              <a:srgbClr val="F4899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768201" y="4983302"/>
              <a:ext cx="4144645" cy="637540"/>
            </a:xfrm>
            <a:custGeom>
              <a:avLst/>
              <a:gdLst/>
              <a:ahLst/>
              <a:cxnLst/>
              <a:rect l="l" t="t" r="r" b="b"/>
              <a:pathLst>
                <a:path w="4144645" h="637539">
                  <a:moveTo>
                    <a:pt x="0" y="106234"/>
                  </a:moveTo>
                  <a:lnTo>
                    <a:pt x="8348" y="64883"/>
                  </a:lnTo>
                  <a:lnTo>
                    <a:pt x="31115" y="31115"/>
                  </a:lnTo>
                  <a:lnTo>
                    <a:pt x="64882" y="8348"/>
                  </a:lnTo>
                  <a:lnTo>
                    <a:pt x="106233" y="0"/>
                  </a:lnTo>
                  <a:lnTo>
                    <a:pt x="4038318" y="0"/>
                  </a:lnTo>
                  <a:lnTo>
                    <a:pt x="4079668" y="8348"/>
                  </a:lnTo>
                  <a:lnTo>
                    <a:pt x="4113436" y="31115"/>
                  </a:lnTo>
                  <a:lnTo>
                    <a:pt x="4136203" y="64883"/>
                  </a:lnTo>
                  <a:lnTo>
                    <a:pt x="4144552" y="106234"/>
                  </a:lnTo>
                  <a:lnTo>
                    <a:pt x="4144552" y="531161"/>
                  </a:lnTo>
                  <a:lnTo>
                    <a:pt x="4136203" y="572512"/>
                  </a:lnTo>
                  <a:lnTo>
                    <a:pt x="4113436" y="606280"/>
                  </a:lnTo>
                  <a:lnTo>
                    <a:pt x="4079668" y="629047"/>
                  </a:lnTo>
                  <a:lnTo>
                    <a:pt x="4038318" y="637396"/>
                  </a:lnTo>
                  <a:lnTo>
                    <a:pt x="106233" y="637396"/>
                  </a:lnTo>
                  <a:lnTo>
                    <a:pt x="64882" y="629047"/>
                  </a:lnTo>
                  <a:lnTo>
                    <a:pt x="31115" y="606280"/>
                  </a:lnTo>
                  <a:lnTo>
                    <a:pt x="8348" y="572512"/>
                  </a:lnTo>
                  <a:lnTo>
                    <a:pt x="0" y="531161"/>
                  </a:lnTo>
                  <a:lnTo>
                    <a:pt x="0" y="106234"/>
                  </a:lnTo>
                  <a:close/>
                </a:path>
              </a:pathLst>
            </a:custGeom>
            <a:ln w="12700">
              <a:solidFill>
                <a:srgbClr val="B66B48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52924" y="7750301"/>
            <a:ext cx="5815013" cy="38856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400" spc="-15" dirty="0">
                <a:latin typeface="Arial MT"/>
                <a:cs typeface="Arial MT"/>
              </a:rPr>
              <a:t>(Waktu</a:t>
            </a:r>
            <a:r>
              <a:rPr sz="2400" spc="-2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X</a:t>
            </a:r>
            <a:r>
              <a:rPr sz="2400" spc="-23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Potensi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Kehilangan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8" dirty="0">
                <a:latin typeface="Arial MT"/>
                <a:cs typeface="Arial MT"/>
              </a:rPr>
              <a:t>Pendapatan)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90678" y="5998425"/>
            <a:ext cx="453390" cy="466725"/>
          </a:xfrm>
          <a:custGeom>
            <a:avLst/>
            <a:gdLst/>
            <a:ahLst/>
            <a:cxnLst/>
            <a:rect l="l" t="t" r="r" b="b"/>
            <a:pathLst>
              <a:path w="302260" h="311150">
                <a:moveTo>
                  <a:pt x="227135" y="0"/>
                </a:moveTo>
                <a:lnTo>
                  <a:pt x="150912" y="80589"/>
                </a:lnTo>
                <a:lnTo>
                  <a:pt x="74688" y="0"/>
                </a:lnTo>
                <a:lnTo>
                  <a:pt x="0" y="70642"/>
                </a:lnTo>
                <a:lnTo>
                  <a:pt x="80159" y="155392"/>
                </a:lnTo>
                <a:lnTo>
                  <a:pt x="0" y="240143"/>
                </a:lnTo>
                <a:lnTo>
                  <a:pt x="74688" y="310785"/>
                </a:lnTo>
                <a:lnTo>
                  <a:pt x="150912" y="230196"/>
                </a:lnTo>
                <a:lnTo>
                  <a:pt x="227135" y="310785"/>
                </a:lnTo>
                <a:lnTo>
                  <a:pt x="301824" y="240143"/>
                </a:lnTo>
                <a:lnTo>
                  <a:pt x="221664" y="155392"/>
                </a:lnTo>
                <a:lnTo>
                  <a:pt x="301824" y="70642"/>
                </a:lnTo>
                <a:lnTo>
                  <a:pt x="227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0" name="object 20"/>
          <p:cNvSpPr/>
          <p:nvPr/>
        </p:nvSpPr>
        <p:spPr>
          <a:xfrm>
            <a:off x="11965133" y="6217671"/>
            <a:ext cx="532448" cy="207645"/>
          </a:xfrm>
          <a:custGeom>
            <a:avLst/>
            <a:gdLst/>
            <a:ahLst/>
            <a:cxnLst/>
            <a:rect l="l" t="t" r="r" b="b"/>
            <a:pathLst>
              <a:path w="354965" h="138429">
                <a:moveTo>
                  <a:pt x="354876" y="82981"/>
                </a:moveTo>
                <a:lnTo>
                  <a:pt x="0" y="82981"/>
                </a:lnTo>
                <a:lnTo>
                  <a:pt x="0" y="138303"/>
                </a:lnTo>
                <a:lnTo>
                  <a:pt x="354876" y="138303"/>
                </a:lnTo>
                <a:lnTo>
                  <a:pt x="354876" y="82981"/>
                </a:lnTo>
                <a:close/>
              </a:path>
              <a:path w="354965" h="138429">
                <a:moveTo>
                  <a:pt x="354876" y="0"/>
                </a:moveTo>
                <a:lnTo>
                  <a:pt x="0" y="0"/>
                </a:lnTo>
                <a:lnTo>
                  <a:pt x="0" y="55321"/>
                </a:lnTo>
                <a:lnTo>
                  <a:pt x="354876" y="55321"/>
                </a:lnTo>
                <a:lnTo>
                  <a:pt x="35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1" name="object 21"/>
          <p:cNvSpPr/>
          <p:nvPr/>
        </p:nvSpPr>
        <p:spPr>
          <a:xfrm>
            <a:off x="12050383" y="7666482"/>
            <a:ext cx="532448" cy="207645"/>
          </a:xfrm>
          <a:custGeom>
            <a:avLst/>
            <a:gdLst/>
            <a:ahLst/>
            <a:cxnLst/>
            <a:rect l="l" t="t" r="r" b="b"/>
            <a:pathLst>
              <a:path w="354965" h="138429">
                <a:moveTo>
                  <a:pt x="354876" y="82981"/>
                </a:moveTo>
                <a:lnTo>
                  <a:pt x="0" y="82981"/>
                </a:lnTo>
                <a:lnTo>
                  <a:pt x="0" y="138303"/>
                </a:lnTo>
                <a:lnTo>
                  <a:pt x="354876" y="138303"/>
                </a:lnTo>
                <a:lnTo>
                  <a:pt x="354876" y="82981"/>
                </a:lnTo>
                <a:close/>
              </a:path>
              <a:path w="354965" h="138429">
                <a:moveTo>
                  <a:pt x="354876" y="0"/>
                </a:moveTo>
                <a:lnTo>
                  <a:pt x="0" y="0"/>
                </a:lnTo>
                <a:lnTo>
                  <a:pt x="0" y="55321"/>
                </a:lnTo>
                <a:lnTo>
                  <a:pt x="354876" y="55321"/>
                </a:lnTo>
                <a:lnTo>
                  <a:pt x="35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2" name="object 22"/>
          <p:cNvSpPr/>
          <p:nvPr/>
        </p:nvSpPr>
        <p:spPr>
          <a:xfrm>
            <a:off x="7060943" y="6003647"/>
            <a:ext cx="450533" cy="451485"/>
          </a:xfrm>
          <a:custGeom>
            <a:avLst/>
            <a:gdLst/>
            <a:ahLst/>
            <a:cxnLst/>
            <a:rect l="l" t="t" r="r" b="b"/>
            <a:pathLst>
              <a:path w="300354" h="300989">
                <a:moveTo>
                  <a:pt x="227136" y="0"/>
                </a:moveTo>
                <a:lnTo>
                  <a:pt x="149970" y="77400"/>
                </a:lnTo>
                <a:lnTo>
                  <a:pt x="72804" y="0"/>
                </a:lnTo>
                <a:lnTo>
                  <a:pt x="0" y="72584"/>
                </a:lnTo>
                <a:lnTo>
                  <a:pt x="77386" y="150204"/>
                </a:lnTo>
                <a:lnTo>
                  <a:pt x="0" y="227822"/>
                </a:lnTo>
                <a:lnTo>
                  <a:pt x="72804" y="300407"/>
                </a:lnTo>
                <a:lnTo>
                  <a:pt x="149970" y="223006"/>
                </a:lnTo>
                <a:lnTo>
                  <a:pt x="227136" y="300407"/>
                </a:lnTo>
                <a:lnTo>
                  <a:pt x="299939" y="227822"/>
                </a:lnTo>
                <a:lnTo>
                  <a:pt x="222554" y="150204"/>
                </a:lnTo>
                <a:lnTo>
                  <a:pt x="299939" y="72584"/>
                </a:lnTo>
                <a:lnTo>
                  <a:pt x="227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3" name="object 23"/>
          <p:cNvSpPr/>
          <p:nvPr/>
        </p:nvSpPr>
        <p:spPr>
          <a:xfrm>
            <a:off x="12819073" y="5738830"/>
            <a:ext cx="4170998" cy="947738"/>
          </a:xfrm>
          <a:custGeom>
            <a:avLst/>
            <a:gdLst/>
            <a:ahLst/>
            <a:cxnLst/>
            <a:rect l="l" t="t" r="r" b="b"/>
            <a:pathLst>
              <a:path w="2780665" h="631825">
                <a:moveTo>
                  <a:pt x="2675346" y="0"/>
                </a:moveTo>
                <a:lnTo>
                  <a:pt x="105289" y="0"/>
                </a:lnTo>
                <a:lnTo>
                  <a:pt x="64305" y="8274"/>
                </a:lnTo>
                <a:lnTo>
                  <a:pt x="30838" y="30838"/>
                </a:lnTo>
                <a:lnTo>
                  <a:pt x="8274" y="64306"/>
                </a:lnTo>
                <a:lnTo>
                  <a:pt x="0" y="105289"/>
                </a:lnTo>
                <a:lnTo>
                  <a:pt x="0" y="526439"/>
                </a:lnTo>
                <a:lnTo>
                  <a:pt x="8274" y="567423"/>
                </a:lnTo>
                <a:lnTo>
                  <a:pt x="30838" y="600890"/>
                </a:lnTo>
                <a:lnTo>
                  <a:pt x="64305" y="623455"/>
                </a:lnTo>
                <a:lnTo>
                  <a:pt x="105289" y="631729"/>
                </a:lnTo>
                <a:lnTo>
                  <a:pt x="2675346" y="631729"/>
                </a:lnTo>
                <a:lnTo>
                  <a:pt x="2716330" y="623455"/>
                </a:lnTo>
                <a:lnTo>
                  <a:pt x="2749798" y="600890"/>
                </a:lnTo>
                <a:lnTo>
                  <a:pt x="2772362" y="567423"/>
                </a:lnTo>
                <a:lnTo>
                  <a:pt x="2780637" y="526439"/>
                </a:lnTo>
                <a:lnTo>
                  <a:pt x="2780637" y="105289"/>
                </a:lnTo>
                <a:lnTo>
                  <a:pt x="2772362" y="64306"/>
                </a:lnTo>
                <a:lnTo>
                  <a:pt x="2749798" y="30838"/>
                </a:lnTo>
                <a:lnTo>
                  <a:pt x="2716330" y="8274"/>
                </a:lnTo>
                <a:lnTo>
                  <a:pt x="2675346" y="0"/>
                </a:lnTo>
                <a:close/>
              </a:path>
            </a:pathLst>
          </a:custGeom>
          <a:solidFill>
            <a:srgbClr val="98E0C6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4" name="object 24"/>
          <p:cNvSpPr txBox="1"/>
          <p:nvPr/>
        </p:nvSpPr>
        <p:spPr>
          <a:xfrm>
            <a:off x="13281726" y="5901689"/>
            <a:ext cx="3246120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dirty="0">
                <a:latin typeface="Arial MT"/>
                <a:cs typeface="Arial MT"/>
              </a:rPr>
              <a:t>Nilai</a:t>
            </a:r>
            <a:r>
              <a:rPr sz="3600" spc="-75" dirty="0">
                <a:latin typeface="Arial MT"/>
                <a:cs typeface="Arial MT"/>
              </a:rPr>
              <a:t> </a:t>
            </a:r>
            <a:r>
              <a:rPr sz="3600" spc="-8" dirty="0">
                <a:latin typeface="Arial MT"/>
                <a:cs typeface="Arial MT"/>
              </a:rPr>
              <a:t>Kerusakan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819073" y="7444461"/>
            <a:ext cx="4170998" cy="807720"/>
          </a:xfrm>
          <a:custGeom>
            <a:avLst/>
            <a:gdLst/>
            <a:ahLst/>
            <a:cxnLst/>
            <a:rect l="l" t="t" r="r" b="b"/>
            <a:pathLst>
              <a:path w="2780665" h="538479">
                <a:moveTo>
                  <a:pt x="2690916" y="0"/>
                </a:moveTo>
                <a:lnTo>
                  <a:pt x="89720" y="0"/>
                </a:lnTo>
                <a:lnTo>
                  <a:pt x="54797" y="7050"/>
                </a:lnTo>
                <a:lnTo>
                  <a:pt x="26278" y="26278"/>
                </a:lnTo>
                <a:lnTo>
                  <a:pt x="7050" y="54796"/>
                </a:lnTo>
                <a:lnTo>
                  <a:pt x="0" y="89719"/>
                </a:lnTo>
                <a:lnTo>
                  <a:pt x="0" y="448584"/>
                </a:lnTo>
                <a:lnTo>
                  <a:pt x="7050" y="483507"/>
                </a:lnTo>
                <a:lnTo>
                  <a:pt x="26278" y="512026"/>
                </a:lnTo>
                <a:lnTo>
                  <a:pt x="54797" y="531254"/>
                </a:lnTo>
                <a:lnTo>
                  <a:pt x="89720" y="538304"/>
                </a:lnTo>
                <a:lnTo>
                  <a:pt x="2690916" y="538304"/>
                </a:lnTo>
                <a:lnTo>
                  <a:pt x="2725840" y="531254"/>
                </a:lnTo>
                <a:lnTo>
                  <a:pt x="2754358" y="512026"/>
                </a:lnTo>
                <a:lnTo>
                  <a:pt x="2773586" y="483507"/>
                </a:lnTo>
                <a:lnTo>
                  <a:pt x="2780637" y="448584"/>
                </a:lnTo>
                <a:lnTo>
                  <a:pt x="2780637" y="89719"/>
                </a:lnTo>
                <a:lnTo>
                  <a:pt x="2773586" y="54796"/>
                </a:lnTo>
                <a:lnTo>
                  <a:pt x="2754358" y="26278"/>
                </a:lnTo>
                <a:lnTo>
                  <a:pt x="2725840" y="7050"/>
                </a:lnTo>
                <a:lnTo>
                  <a:pt x="2690916" y="0"/>
                </a:lnTo>
                <a:close/>
              </a:path>
            </a:pathLst>
          </a:custGeom>
          <a:solidFill>
            <a:srgbClr val="F48999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6" name="object 26"/>
          <p:cNvSpPr txBox="1"/>
          <p:nvPr/>
        </p:nvSpPr>
        <p:spPr>
          <a:xfrm>
            <a:off x="13459131" y="7533894"/>
            <a:ext cx="2891790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dirty="0">
                <a:latin typeface="Arial MT"/>
                <a:cs typeface="Arial MT"/>
              </a:rPr>
              <a:t>Nilai</a:t>
            </a:r>
            <a:r>
              <a:rPr sz="3600" spc="-83" dirty="0">
                <a:latin typeface="Arial MT"/>
                <a:cs typeface="Arial MT"/>
              </a:rPr>
              <a:t> </a:t>
            </a:r>
            <a:r>
              <a:rPr sz="3600" spc="-8" dirty="0">
                <a:latin typeface="Arial MT"/>
                <a:cs typeface="Arial MT"/>
              </a:rPr>
              <a:t>Kerugian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159861" y="7800373"/>
            <a:ext cx="5956935" cy="791528"/>
            <a:chOff x="8106574" y="5200248"/>
            <a:chExt cx="3971290" cy="527685"/>
          </a:xfrm>
        </p:grpSpPr>
        <p:sp>
          <p:nvSpPr>
            <p:cNvPr id="28" name="object 28"/>
            <p:cNvSpPr/>
            <p:nvPr/>
          </p:nvSpPr>
          <p:spPr>
            <a:xfrm>
              <a:off x="8154199" y="5633127"/>
              <a:ext cx="3876040" cy="47625"/>
            </a:xfrm>
            <a:custGeom>
              <a:avLst/>
              <a:gdLst/>
              <a:ahLst/>
              <a:cxnLst/>
              <a:rect l="l" t="t" r="r" b="b"/>
              <a:pathLst>
                <a:path w="3876040" h="47625">
                  <a:moveTo>
                    <a:pt x="0" y="0"/>
                  </a:moveTo>
                  <a:lnTo>
                    <a:pt x="3875713" y="47116"/>
                  </a:lnTo>
                </a:path>
              </a:pathLst>
            </a:custGeom>
            <a:ln w="95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1685524" y="5207000"/>
              <a:ext cx="233045" cy="350520"/>
            </a:xfrm>
            <a:custGeom>
              <a:avLst/>
              <a:gdLst/>
              <a:ahLst/>
              <a:cxnLst/>
              <a:rect l="l" t="t" r="r" b="b"/>
              <a:pathLst>
                <a:path w="233045" h="350520">
                  <a:moveTo>
                    <a:pt x="232511" y="138430"/>
                  </a:moveTo>
                  <a:lnTo>
                    <a:pt x="153466" y="138430"/>
                  </a:lnTo>
                  <a:lnTo>
                    <a:pt x="153466" y="0"/>
                  </a:lnTo>
                  <a:lnTo>
                    <a:pt x="79044" y="0"/>
                  </a:lnTo>
                  <a:lnTo>
                    <a:pt x="79044" y="138430"/>
                  </a:lnTo>
                  <a:lnTo>
                    <a:pt x="0" y="138430"/>
                  </a:lnTo>
                  <a:lnTo>
                    <a:pt x="0" y="212090"/>
                  </a:lnTo>
                  <a:lnTo>
                    <a:pt x="79044" y="212090"/>
                  </a:lnTo>
                  <a:lnTo>
                    <a:pt x="79044" y="350520"/>
                  </a:lnTo>
                  <a:lnTo>
                    <a:pt x="153466" y="350520"/>
                  </a:lnTo>
                  <a:lnTo>
                    <a:pt x="153466" y="212090"/>
                  </a:lnTo>
                  <a:lnTo>
                    <a:pt x="232511" y="212090"/>
                  </a:lnTo>
                  <a:lnTo>
                    <a:pt x="232511" y="1384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685530" y="5206598"/>
              <a:ext cx="233045" cy="351155"/>
            </a:xfrm>
            <a:custGeom>
              <a:avLst/>
              <a:gdLst/>
              <a:ahLst/>
              <a:cxnLst/>
              <a:rect l="l" t="t" r="r" b="b"/>
              <a:pathLst>
                <a:path w="233045" h="351154">
                  <a:moveTo>
                    <a:pt x="0" y="138204"/>
                  </a:moveTo>
                  <a:lnTo>
                    <a:pt x="79049" y="138204"/>
                  </a:lnTo>
                  <a:lnTo>
                    <a:pt x="79049" y="0"/>
                  </a:lnTo>
                  <a:lnTo>
                    <a:pt x="153463" y="0"/>
                  </a:lnTo>
                  <a:lnTo>
                    <a:pt x="153463" y="138204"/>
                  </a:lnTo>
                  <a:lnTo>
                    <a:pt x="232512" y="138204"/>
                  </a:lnTo>
                  <a:lnTo>
                    <a:pt x="232512" y="212619"/>
                  </a:lnTo>
                  <a:lnTo>
                    <a:pt x="153463" y="212619"/>
                  </a:lnTo>
                  <a:lnTo>
                    <a:pt x="153463" y="350824"/>
                  </a:lnTo>
                  <a:lnTo>
                    <a:pt x="79049" y="350824"/>
                  </a:lnTo>
                  <a:lnTo>
                    <a:pt x="79049" y="212619"/>
                  </a:lnTo>
                  <a:lnTo>
                    <a:pt x="0" y="212619"/>
                  </a:lnTo>
                  <a:lnTo>
                    <a:pt x="0" y="13820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1859606" y="8928816"/>
            <a:ext cx="6097905" cy="998220"/>
            <a:chOff x="7906404" y="5952544"/>
            <a:chExt cx="4065270" cy="665480"/>
          </a:xfrm>
        </p:grpSpPr>
        <p:sp>
          <p:nvSpPr>
            <p:cNvPr id="32" name="object 32"/>
            <p:cNvSpPr/>
            <p:nvPr/>
          </p:nvSpPr>
          <p:spPr>
            <a:xfrm>
              <a:off x="7912754" y="5958894"/>
              <a:ext cx="4052570" cy="652780"/>
            </a:xfrm>
            <a:custGeom>
              <a:avLst/>
              <a:gdLst/>
              <a:ahLst/>
              <a:cxnLst/>
              <a:rect l="l" t="t" r="r" b="b"/>
              <a:pathLst>
                <a:path w="4052570" h="652779">
                  <a:moveTo>
                    <a:pt x="3943684" y="0"/>
                  </a:moveTo>
                  <a:lnTo>
                    <a:pt x="108733" y="0"/>
                  </a:lnTo>
                  <a:lnTo>
                    <a:pt x="66409" y="8544"/>
                  </a:lnTo>
                  <a:lnTo>
                    <a:pt x="31847" y="31847"/>
                  </a:lnTo>
                  <a:lnTo>
                    <a:pt x="8544" y="66409"/>
                  </a:lnTo>
                  <a:lnTo>
                    <a:pt x="0" y="108733"/>
                  </a:lnTo>
                  <a:lnTo>
                    <a:pt x="0" y="543655"/>
                  </a:lnTo>
                  <a:lnTo>
                    <a:pt x="8544" y="585979"/>
                  </a:lnTo>
                  <a:lnTo>
                    <a:pt x="31847" y="620541"/>
                  </a:lnTo>
                  <a:lnTo>
                    <a:pt x="66409" y="643844"/>
                  </a:lnTo>
                  <a:lnTo>
                    <a:pt x="108733" y="652388"/>
                  </a:lnTo>
                  <a:lnTo>
                    <a:pt x="3943684" y="652388"/>
                  </a:lnTo>
                  <a:lnTo>
                    <a:pt x="3986008" y="643844"/>
                  </a:lnTo>
                  <a:lnTo>
                    <a:pt x="4020570" y="620541"/>
                  </a:lnTo>
                  <a:lnTo>
                    <a:pt x="4043872" y="585979"/>
                  </a:lnTo>
                  <a:lnTo>
                    <a:pt x="4052417" y="543655"/>
                  </a:lnTo>
                  <a:lnTo>
                    <a:pt x="4052417" y="108733"/>
                  </a:lnTo>
                  <a:lnTo>
                    <a:pt x="4043872" y="66409"/>
                  </a:lnTo>
                  <a:lnTo>
                    <a:pt x="4020570" y="31847"/>
                  </a:lnTo>
                  <a:lnTo>
                    <a:pt x="3986008" y="8544"/>
                  </a:lnTo>
                  <a:lnTo>
                    <a:pt x="3943684" y="0"/>
                  </a:lnTo>
                  <a:close/>
                </a:path>
              </a:pathLst>
            </a:custGeom>
            <a:solidFill>
              <a:srgbClr val="F0D23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912754" y="5958894"/>
              <a:ext cx="4052570" cy="652780"/>
            </a:xfrm>
            <a:custGeom>
              <a:avLst/>
              <a:gdLst/>
              <a:ahLst/>
              <a:cxnLst/>
              <a:rect l="l" t="t" r="r" b="b"/>
              <a:pathLst>
                <a:path w="4052570" h="652779">
                  <a:moveTo>
                    <a:pt x="0" y="108733"/>
                  </a:moveTo>
                  <a:lnTo>
                    <a:pt x="8544" y="66409"/>
                  </a:lnTo>
                  <a:lnTo>
                    <a:pt x="31847" y="31847"/>
                  </a:lnTo>
                  <a:lnTo>
                    <a:pt x="66409" y="8544"/>
                  </a:lnTo>
                  <a:lnTo>
                    <a:pt x="108733" y="0"/>
                  </a:lnTo>
                  <a:lnTo>
                    <a:pt x="3943685" y="0"/>
                  </a:lnTo>
                  <a:lnTo>
                    <a:pt x="3986008" y="8544"/>
                  </a:lnTo>
                  <a:lnTo>
                    <a:pt x="4020570" y="31847"/>
                  </a:lnTo>
                  <a:lnTo>
                    <a:pt x="4043873" y="66409"/>
                  </a:lnTo>
                  <a:lnTo>
                    <a:pt x="4052418" y="108733"/>
                  </a:lnTo>
                  <a:lnTo>
                    <a:pt x="4052418" y="543655"/>
                  </a:lnTo>
                  <a:lnTo>
                    <a:pt x="4043873" y="585979"/>
                  </a:lnTo>
                  <a:lnTo>
                    <a:pt x="4020570" y="620541"/>
                  </a:lnTo>
                  <a:lnTo>
                    <a:pt x="3986008" y="643844"/>
                  </a:lnTo>
                  <a:lnTo>
                    <a:pt x="3943685" y="652389"/>
                  </a:lnTo>
                  <a:lnTo>
                    <a:pt x="108733" y="652389"/>
                  </a:lnTo>
                  <a:lnTo>
                    <a:pt x="66409" y="643844"/>
                  </a:lnTo>
                  <a:lnTo>
                    <a:pt x="31847" y="620541"/>
                  </a:lnTo>
                  <a:lnTo>
                    <a:pt x="8544" y="585979"/>
                  </a:lnTo>
                  <a:lnTo>
                    <a:pt x="0" y="543655"/>
                  </a:lnTo>
                  <a:lnTo>
                    <a:pt x="0" y="108733"/>
                  </a:lnTo>
                  <a:close/>
                </a:path>
              </a:pathLst>
            </a:custGeom>
            <a:ln w="12700">
              <a:solidFill>
                <a:srgbClr val="B09A2C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2739458" y="8841485"/>
            <a:ext cx="4337685" cy="1098699"/>
          </a:xfrm>
          <a:prstGeom prst="rect">
            <a:avLst/>
          </a:prstGeom>
        </p:spPr>
        <p:txBody>
          <a:bodyPr vert="horz" wrap="square" lIns="0" tIns="14288" rIns="0" bIns="0" rtlCol="0">
            <a:spAutoFit/>
          </a:bodyPr>
          <a:lstStyle/>
          <a:p>
            <a:pPr marL="869633" marR="7620" indent="-851535">
              <a:lnSpc>
                <a:spcPct val="100800"/>
              </a:lnSpc>
              <a:spcBef>
                <a:spcPts val="113"/>
              </a:spcBef>
            </a:pPr>
            <a:r>
              <a:rPr sz="3600" spc="-83" dirty="0">
                <a:latin typeface="Arial MT"/>
                <a:cs typeface="Arial MT"/>
              </a:rPr>
              <a:t>Total </a:t>
            </a:r>
            <a:r>
              <a:rPr sz="3600" dirty="0">
                <a:latin typeface="Arial MT"/>
                <a:cs typeface="Arial MT"/>
              </a:rPr>
              <a:t>Nilai </a:t>
            </a:r>
            <a:r>
              <a:rPr sz="3600" spc="-8" dirty="0">
                <a:latin typeface="Arial MT"/>
                <a:cs typeface="Arial MT"/>
              </a:rPr>
              <a:t>Kerusakan </a:t>
            </a:r>
            <a:r>
              <a:rPr sz="3600" spc="-982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dan</a:t>
            </a:r>
            <a:r>
              <a:rPr sz="3600" spc="-23" dirty="0">
                <a:latin typeface="Arial MT"/>
                <a:cs typeface="Arial MT"/>
              </a:rPr>
              <a:t> </a:t>
            </a:r>
            <a:r>
              <a:rPr sz="3600" spc="-8" dirty="0">
                <a:latin typeface="Arial MT"/>
                <a:cs typeface="Arial MT"/>
              </a:rPr>
              <a:t>Kerugian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875779" y="7594451"/>
            <a:ext cx="534353" cy="796290"/>
            <a:chOff x="3250519" y="5062967"/>
            <a:chExt cx="356235" cy="530860"/>
          </a:xfrm>
        </p:grpSpPr>
        <p:sp>
          <p:nvSpPr>
            <p:cNvPr id="36" name="object 36"/>
            <p:cNvSpPr/>
            <p:nvPr/>
          </p:nvSpPr>
          <p:spPr>
            <a:xfrm>
              <a:off x="3256864" y="5069840"/>
              <a:ext cx="343535" cy="516890"/>
            </a:xfrm>
            <a:custGeom>
              <a:avLst/>
              <a:gdLst/>
              <a:ahLst/>
              <a:cxnLst/>
              <a:rect l="l" t="t" r="r" b="b"/>
              <a:pathLst>
                <a:path w="343535" h="516889">
                  <a:moveTo>
                    <a:pt x="343306" y="203200"/>
                  </a:moveTo>
                  <a:lnTo>
                    <a:pt x="226580" y="203200"/>
                  </a:lnTo>
                  <a:lnTo>
                    <a:pt x="226580" y="0"/>
                  </a:lnTo>
                  <a:lnTo>
                    <a:pt x="116713" y="0"/>
                  </a:lnTo>
                  <a:lnTo>
                    <a:pt x="116713" y="203200"/>
                  </a:lnTo>
                  <a:lnTo>
                    <a:pt x="0" y="203200"/>
                  </a:lnTo>
                  <a:lnTo>
                    <a:pt x="0" y="313690"/>
                  </a:lnTo>
                  <a:lnTo>
                    <a:pt x="116713" y="313690"/>
                  </a:lnTo>
                  <a:lnTo>
                    <a:pt x="116713" y="516890"/>
                  </a:lnTo>
                  <a:lnTo>
                    <a:pt x="226580" y="516890"/>
                  </a:lnTo>
                  <a:lnTo>
                    <a:pt x="226580" y="313690"/>
                  </a:lnTo>
                  <a:lnTo>
                    <a:pt x="343306" y="313690"/>
                  </a:lnTo>
                  <a:lnTo>
                    <a:pt x="343306" y="203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6869" y="5069317"/>
              <a:ext cx="343535" cy="518159"/>
            </a:xfrm>
            <a:custGeom>
              <a:avLst/>
              <a:gdLst/>
              <a:ahLst/>
              <a:cxnLst/>
              <a:rect l="l" t="t" r="r" b="b"/>
              <a:pathLst>
                <a:path w="343535" h="518160">
                  <a:moveTo>
                    <a:pt x="0" y="203850"/>
                  </a:moveTo>
                  <a:lnTo>
                    <a:pt x="116714" y="203850"/>
                  </a:lnTo>
                  <a:lnTo>
                    <a:pt x="116714" y="0"/>
                  </a:lnTo>
                  <a:lnTo>
                    <a:pt x="226586" y="0"/>
                  </a:lnTo>
                  <a:lnTo>
                    <a:pt x="226586" y="203850"/>
                  </a:lnTo>
                  <a:lnTo>
                    <a:pt x="343301" y="203850"/>
                  </a:lnTo>
                  <a:lnTo>
                    <a:pt x="343301" y="313722"/>
                  </a:lnTo>
                  <a:lnTo>
                    <a:pt x="226586" y="313722"/>
                  </a:lnTo>
                  <a:lnTo>
                    <a:pt x="226586" y="517572"/>
                  </a:lnTo>
                  <a:lnTo>
                    <a:pt x="116714" y="517572"/>
                  </a:lnTo>
                  <a:lnTo>
                    <a:pt x="116714" y="313722"/>
                  </a:lnTo>
                  <a:lnTo>
                    <a:pt x="0" y="313722"/>
                  </a:lnTo>
                  <a:lnTo>
                    <a:pt x="0" y="2038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17FA01-714D-9603-4B21-87886D89115B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40" name="Google Shape;101;p14">
              <a:extLst>
                <a:ext uri="{FF2B5EF4-FFF2-40B4-BE49-F238E27FC236}">
                  <a16:creationId xmlns:a16="http://schemas.microsoft.com/office/drawing/2014/main" id="{70825ACD-6278-F876-5282-4B629D611337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02;p14">
              <a:extLst>
                <a:ext uri="{FF2B5EF4-FFF2-40B4-BE49-F238E27FC236}">
                  <a16:creationId xmlns:a16="http://schemas.microsoft.com/office/drawing/2014/main" id="{A7E576DA-A46A-F00E-CE11-0345F6F5657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79CD3FCB-7A85-9B3B-29AA-4C2A04301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7C30D18-B231-6737-8231-EEDDB9A352C5}"/>
              </a:ext>
            </a:extLst>
          </p:cNvPr>
          <p:cNvSpPr txBox="1">
            <a:spLocks/>
          </p:cNvSpPr>
          <p:nvPr/>
        </p:nvSpPr>
        <p:spPr>
          <a:xfrm>
            <a:off x="838200" y="117430"/>
            <a:ext cx="16795410" cy="46974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vert="horz" wrap="square" lIns="0" tIns="1905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 algn="ctr">
              <a:lnSpc>
                <a:spcPct val="100000"/>
              </a:lnSpc>
              <a:spcBef>
                <a:spcPts val="150"/>
              </a:spcBef>
            </a:pPr>
            <a:endParaRPr lang="en-ID" sz="4200" spc="-8" dirty="0">
              <a:solidFill>
                <a:schemeClr val="accent1"/>
              </a:solidFill>
              <a:latin typeface="Arial MT"/>
              <a:cs typeface="Arial MT"/>
            </a:endParaRPr>
          </a:p>
          <a:p>
            <a:pPr marL="19050" algn="ctr">
              <a:lnSpc>
                <a:spcPct val="100000"/>
              </a:lnSpc>
              <a:spcBef>
                <a:spcPts val="150"/>
              </a:spcBef>
            </a:pPr>
            <a:r>
              <a:rPr lang="en-ID" sz="4200" spc="-8" dirty="0">
                <a:latin typeface="Arial MT"/>
                <a:cs typeface="Arial MT"/>
              </a:rPr>
              <a:t>PARADIGMA REHABILITAS DAN REKONSTRUKSI</a:t>
            </a:r>
          </a:p>
          <a:p>
            <a:pPr marL="19050" algn="ctr">
              <a:lnSpc>
                <a:spcPct val="100000"/>
              </a:lnSpc>
              <a:spcBef>
                <a:spcPts val="150"/>
              </a:spcBef>
            </a:pPr>
            <a:endParaRPr lang="en-ID" sz="4200" i="1" spc="-8" dirty="0">
              <a:solidFill>
                <a:schemeClr val="accent1"/>
              </a:solidFill>
              <a:latin typeface="Arial MT"/>
              <a:cs typeface="Arial MT"/>
            </a:endParaRPr>
          </a:p>
          <a:p>
            <a:pPr marL="19050" algn="ctr">
              <a:lnSpc>
                <a:spcPct val="100000"/>
              </a:lnSpc>
              <a:spcBef>
                <a:spcPts val="150"/>
              </a:spcBef>
            </a:pPr>
            <a:r>
              <a:rPr lang="en-ID" sz="4200" i="1" spc="-8" dirty="0">
                <a:solidFill>
                  <a:schemeClr val="bg1"/>
                </a:solidFill>
                <a:latin typeface="Arial MT"/>
                <a:cs typeface="Arial MT"/>
              </a:rPr>
              <a:t>- BUILD BACK BETTER, SAVER AND SUSTAINABLE</a:t>
            </a:r>
          </a:p>
          <a:p>
            <a:pPr marL="19050" algn="ctr">
              <a:lnSpc>
                <a:spcPct val="100000"/>
              </a:lnSpc>
              <a:spcBef>
                <a:spcPts val="150"/>
              </a:spcBef>
            </a:pPr>
            <a:r>
              <a:rPr lang="en-ID" sz="4200" i="1" spc="-8" dirty="0">
                <a:solidFill>
                  <a:schemeClr val="bg1"/>
                </a:solidFill>
                <a:latin typeface="Arial MT"/>
                <a:cs typeface="Arial MT"/>
              </a:rPr>
              <a:t>- </a:t>
            </a:r>
            <a:r>
              <a:rPr lang="en-ID" sz="4200" spc="-8" dirty="0">
                <a:solidFill>
                  <a:schemeClr val="bg1"/>
                </a:solidFill>
                <a:latin typeface="Arial MT"/>
                <a:cs typeface="Arial MT"/>
              </a:rPr>
              <a:t>MEMBANGUN BERBASIS PENGURANGAN RISIKO BENCANA</a:t>
            </a:r>
          </a:p>
          <a:p>
            <a:pPr marL="19050" algn="ctr">
              <a:lnSpc>
                <a:spcPct val="100000"/>
              </a:lnSpc>
              <a:spcBef>
                <a:spcPts val="150"/>
              </a:spcBef>
            </a:pPr>
            <a:endParaRPr lang="en-ID" sz="4200" i="1" spc="-8" dirty="0">
              <a:solidFill>
                <a:schemeClr val="accent1"/>
              </a:solidFill>
              <a:latin typeface="Arial MT"/>
              <a:cs typeface="Arial MT"/>
            </a:endParaRPr>
          </a:p>
          <a:p>
            <a:pPr marL="19050" algn="ctr">
              <a:lnSpc>
                <a:spcPct val="100000"/>
              </a:lnSpc>
              <a:spcBef>
                <a:spcPts val="150"/>
              </a:spcBef>
            </a:pPr>
            <a:endParaRPr lang="en-ID" sz="4200" i="1" spc="-8" dirty="0">
              <a:solidFill>
                <a:srgbClr val="000000"/>
              </a:solidFill>
              <a:latin typeface="Arial MT"/>
              <a:cs typeface="Arial MT"/>
            </a:endParaRPr>
          </a:p>
        </p:txBody>
      </p:sp>
      <p:pic>
        <p:nvPicPr>
          <p:cNvPr id="1026" name="Picture 2" descr="Why the United States should build back better: A call for post-COVID,  climate-forward policy">
            <a:extLst>
              <a:ext uri="{FF2B5EF4-FFF2-40B4-BE49-F238E27FC236}">
                <a16:creationId xmlns:a16="http://schemas.microsoft.com/office/drawing/2014/main" id="{27A07FB2-8AE4-FE9E-29D7-0ED9C973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63" y="4381500"/>
            <a:ext cx="9494273" cy="5316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45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5341" y="1679079"/>
            <a:ext cx="14717318" cy="6928841"/>
            <a:chOff x="0" y="0"/>
            <a:chExt cx="3876166" cy="1824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6166" cy="1824880"/>
            </a:xfrm>
            <a:custGeom>
              <a:avLst/>
              <a:gdLst/>
              <a:ahLst/>
              <a:cxnLst/>
              <a:rect l="l" t="t" r="r" b="b"/>
              <a:pathLst>
                <a:path w="3876166" h="1824880">
                  <a:moveTo>
                    <a:pt x="0" y="0"/>
                  </a:moveTo>
                  <a:lnTo>
                    <a:pt x="3876166" y="0"/>
                  </a:lnTo>
                  <a:lnTo>
                    <a:pt x="3876166" y="1824880"/>
                  </a:lnTo>
                  <a:lnTo>
                    <a:pt x="0" y="182488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76166" cy="1862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061903" y="-1566138"/>
            <a:ext cx="4761674" cy="4761674"/>
          </a:xfrm>
          <a:custGeom>
            <a:avLst/>
            <a:gdLst/>
            <a:ahLst/>
            <a:cxnLst/>
            <a:rect l="l" t="t" r="r" b="b"/>
            <a:pathLst>
              <a:path w="4761674" h="4761674">
                <a:moveTo>
                  <a:pt x="0" y="0"/>
                </a:moveTo>
                <a:lnTo>
                  <a:pt x="4761674" y="0"/>
                </a:lnTo>
                <a:lnTo>
                  <a:pt x="4761674" y="4761675"/>
                </a:lnTo>
                <a:lnTo>
                  <a:pt x="0" y="476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442740" y="2842069"/>
            <a:ext cx="1413018" cy="123639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1313694"/>
            <a:ext cx="1528376" cy="1528376"/>
          </a:xfrm>
          <a:custGeom>
            <a:avLst/>
            <a:gdLst/>
            <a:ahLst/>
            <a:cxnLst/>
            <a:rect l="l" t="t" r="r" b="b"/>
            <a:pathLst>
              <a:path w="1528376" h="1528376">
                <a:moveTo>
                  <a:pt x="0" y="0"/>
                </a:moveTo>
                <a:lnTo>
                  <a:pt x="1528376" y="0"/>
                </a:lnTo>
                <a:lnTo>
                  <a:pt x="1528376" y="1528375"/>
                </a:lnTo>
                <a:lnTo>
                  <a:pt x="0" y="1528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4221" y="7272116"/>
            <a:ext cx="4777529" cy="4771073"/>
          </a:xfrm>
          <a:custGeom>
            <a:avLst/>
            <a:gdLst/>
            <a:ahLst/>
            <a:cxnLst/>
            <a:rect l="l" t="t" r="r" b="b"/>
            <a:pathLst>
              <a:path w="4777529" h="4771073">
                <a:moveTo>
                  <a:pt x="0" y="0"/>
                </a:moveTo>
                <a:lnTo>
                  <a:pt x="4777529" y="0"/>
                </a:lnTo>
                <a:lnTo>
                  <a:pt x="4777529" y="4771073"/>
                </a:lnTo>
                <a:lnTo>
                  <a:pt x="0" y="4771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86547" y="3908425"/>
            <a:ext cx="13514906" cy="222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Terima Kasih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17571" y="7272116"/>
            <a:ext cx="1084179" cy="1084179"/>
          </a:xfrm>
          <a:custGeom>
            <a:avLst/>
            <a:gdLst/>
            <a:ahLst/>
            <a:cxnLst/>
            <a:rect l="l" t="t" r="r" b="b"/>
            <a:pathLst>
              <a:path w="1084179" h="1084179">
                <a:moveTo>
                  <a:pt x="0" y="0"/>
                </a:moveTo>
                <a:lnTo>
                  <a:pt x="1084179" y="0"/>
                </a:lnTo>
                <a:lnTo>
                  <a:pt x="1084179" y="1084179"/>
                </a:lnTo>
                <a:lnTo>
                  <a:pt x="0" y="1084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8782E-235D-E2BC-8646-1884D69A032A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14" name="Google Shape;101;p14">
              <a:extLst>
                <a:ext uri="{FF2B5EF4-FFF2-40B4-BE49-F238E27FC236}">
                  <a16:creationId xmlns:a16="http://schemas.microsoft.com/office/drawing/2014/main" id="{6E3D70F2-4F2D-B319-5131-3F0088EFB1E5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02;p14">
              <a:extLst>
                <a:ext uri="{FF2B5EF4-FFF2-40B4-BE49-F238E27FC236}">
                  <a16:creationId xmlns:a16="http://schemas.microsoft.com/office/drawing/2014/main" id="{7CDB49B8-9118-F1B7-658F-A18BCBB38CD1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2BAD957-2455-5901-1412-30FAE16631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4704" y="1269430"/>
            <a:ext cx="575382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BENCANA</a:t>
            </a:r>
            <a:endParaRPr lang="en-US" sz="750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UU No. 24 TAHUN 2007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14729434" y="-317609"/>
            <a:ext cx="4180831" cy="3386473"/>
          </a:xfrm>
          <a:custGeom>
            <a:avLst/>
            <a:gdLst/>
            <a:ahLst/>
            <a:cxnLst/>
            <a:rect l="l" t="t" r="r" b="b"/>
            <a:pathLst>
              <a:path w="4180831" h="3386473">
                <a:moveTo>
                  <a:pt x="0" y="3386473"/>
                </a:moveTo>
                <a:lnTo>
                  <a:pt x="4180831" y="3386473"/>
                </a:lnTo>
                <a:lnTo>
                  <a:pt x="4180831" y="0"/>
                </a:lnTo>
                <a:lnTo>
                  <a:pt x="0" y="0"/>
                </a:lnTo>
                <a:lnTo>
                  <a:pt x="0" y="33864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8333970" y="1562100"/>
            <a:ext cx="48030" cy="5455803"/>
          </a:xfrm>
          <a:prstGeom prst="line">
            <a:avLst/>
          </a:prstGeom>
          <a:ln w="66675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3679812" y="6770983"/>
            <a:ext cx="1072583" cy="1072583"/>
          </a:xfrm>
          <a:custGeom>
            <a:avLst/>
            <a:gdLst/>
            <a:ahLst/>
            <a:cxnLst/>
            <a:rect l="l" t="t" r="r" b="b"/>
            <a:pathLst>
              <a:path w="1072583" h="1072583">
                <a:moveTo>
                  <a:pt x="0" y="0"/>
                </a:moveTo>
                <a:lnTo>
                  <a:pt x="1072583" y="0"/>
                </a:lnTo>
                <a:lnTo>
                  <a:pt x="1072583" y="1072583"/>
                </a:lnTo>
                <a:lnTo>
                  <a:pt x="0" y="107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851865" y="1685081"/>
            <a:ext cx="8357639" cy="5079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Rangkaian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peristiwa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yang </a:t>
            </a:r>
            <a:r>
              <a:rPr lang="en-ID" sz="32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mengancam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dan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mengganggu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kehidupan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masyarakat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baik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yang </a:t>
            </a:r>
            <a:r>
              <a:rPr lang="en-ID" sz="32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disebabkan</a:t>
            </a:r>
            <a:r>
              <a:rPr lang="en-ID" sz="32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oleh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faktor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alam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atau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non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alam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maupun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faktor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manusia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sehingga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mengakibatkan</a:t>
            </a:r>
            <a:r>
              <a:rPr lang="en-ID" sz="32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timbulnya</a:t>
            </a:r>
            <a:r>
              <a:rPr lang="en-ID" sz="32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korban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jiwa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kerusakan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lingkungan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kerugian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harta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benda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dan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dampak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ID" sz="3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psikologis</a:t>
            </a:r>
            <a:r>
              <a:rPr lang="en-ID" sz="3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5410200" y="8512216"/>
            <a:ext cx="1792620" cy="1452022"/>
          </a:xfrm>
          <a:custGeom>
            <a:avLst/>
            <a:gdLst/>
            <a:ahLst/>
            <a:cxnLst/>
            <a:rect l="l" t="t" r="r" b="b"/>
            <a:pathLst>
              <a:path w="1792620" h="1452022">
                <a:moveTo>
                  <a:pt x="0" y="0"/>
                </a:moveTo>
                <a:lnTo>
                  <a:pt x="1792620" y="0"/>
                </a:lnTo>
                <a:lnTo>
                  <a:pt x="1792620" y="1452022"/>
                </a:lnTo>
                <a:lnTo>
                  <a:pt x="0" y="1452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5B1B5E-FE78-5DCD-8283-1BF92FD444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" y="248843"/>
            <a:ext cx="1511694" cy="1511694"/>
          </a:xfrm>
          <a:prstGeom prst="rect">
            <a:avLst/>
          </a:prstGeom>
        </p:spPr>
      </p:pic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CB62E053-1EAF-E8D3-7A97-0C2D4D22215B}"/>
              </a:ext>
            </a:extLst>
          </p:cNvPr>
          <p:cNvSpPr/>
          <p:nvPr/>
        </p:nvSpPr>
        <p:spPr>
          <a:xfrm>
            <a:off x="6835299" y="1269430"/>
            <a:ext cx="1498671" cy="1040643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743E2B-4ECB-553A-5CF3-02B2774FC450}"/>
              </a:ext>
            </a:extLst>
          </p:cNvPr>
          <p:cNvGrpSpPr/>
          <p:nvPr/>
        </p:nvGrpSpPr>
        <p:grpSpPr>
          <a:xfrm>
            <a:off x="424704" y="3973245"/>
            <a:ext cx="5374677" cy="5199357"/>
            <a:chOff x="1038788" y="5089566"/>
            <a:chExt cx="5374677" cy="5199357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EC68EDC-D393-4D57-6EC9-E406030497A7}"/>
                </a:ext>
              </a:extLst>
            </p:cNvPr>
            <p:cNvSpPr/>
            <p:nvPr/>
          </p:nvSpPr>
          <p:spPr>
            <a:xfrm>
              <a:off x="1038788" y="5089566"/>
              <a:ext cx="5374677" cy="4435416"/>
            </a:xfrm>
            <a:prstGeom prst="triangl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FA2F299-EF67-2E72-6ECF-F15B3807EEC9}"/>
                </a:ext>
              </a:extLst>
            </p:cNvPr>
            <p:cNvGrpSpPr/>
            <p:nvPr/>
          </p:nvGrpSpPr>
          <p:grpSpPr>
            <a:xfrm>
              <a:off x="2225468" y="7043327"/>
              <a:ext cx="3194504" cy="2138039"/>
              <a:chOff x="2225468" y="7043327"/>
              <a:chExt cx="3194504" cy="2138039"/>
            </a:xfrm>
          </p:grpSpPr>
          <p:sp>
            <p:nvSpPr>
              <p:cNvPr id="24" name="object 15">
                <a:extLst>
                  <a:ext uri="{FF2B5EF4-FFF2-40B4-BE49-F238E27FC236}">
                    <a16:creationId xmlns:a16="http://schemas.microsoft.com/office/drawing/2014/main" id="{A39CC776-E441-3F06-FD14-52322536A039}"/>
                  </a:ext>
                </a:extLst>
              </p:cNvPr>
              <p:cNvSpPr txBox="1"/>
              <p:nvPr/>
            </p:nvSpPr>
            <p:spPr>
              <a:xfrm>
                <a:off x="2596916" y="7043327"/>
                <a:ext cx="2165790" cy="449162"/>
              </a:xfrm>
              <a:prstGeom prst="rect">
                <a:avLst/>
              </a:prstGeom>
            </p:spPr>
            <p:txBody>
              <a:bodyPr vert="horz" wrap="square" lIns="0" tIns="18098" rIns="0" bIns="0" rtlCol="0">
                <a:spAutoFit/>
              </a:bodyPr>
              <a:lstStyle/>
              <a:p>
                <a:pPr marL="19050" marR="7620">
                  <a:spcBef>
                    <a:spcPts val="143"/>
                  </a:spcBef>
                </a:pPr>
                <a:r>
                  <a:rPr lang="en-US" sz="2800" b="1" spc="-8" dirty="0" err="1">
                    <a:solidFill>
                      <a:schemeClr val="bg1"/>
                    </a:solidFill>
                    <a:latin typeface="Calibri"/>
                    <a:cs typeface="Calibri"/>
                  </a:rPr>
                  <a:t>Bencana</a:t>
                </a:r>
                <a:r>
                  <a:rPr lang="en-US" sz="2800" b="1" spc="-8" dirty="0">
                    <a:solidFill>
                      <a:schemeClr val="bg1"/>
                    </a:solidFill>
                    <a:latin typeface="Calibri"/>
                    <a:cs typeface="Calibri"/>
                  </a:rPr>
                  <a:t> Alam</a:t>
                </a:r>
                <a:endParaRPr sz="2800" b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id="{B95BFD3A-1A87-3FF5-1E76-FD70CF558251}"/>
                  </a:ext>
                </a:extLst>
              </p:cNvPr>
              <p:cNvSpPr txBox="1"/>
              <p:nvPr/>
            </p:nvSpPr>
            <p:spPr>
              <a:xfrm>
                <a:off x="2481937" y="8723671"/>
                <a:ext cx="2907555" cy="457695"/>
              </a:xfrm>
              <a:prstGeom prst="rect">
                <a:avLst/>
              </a:prstGeom>
            </p:spPr>
            <p:txBody>
              <a:bodyPr vert="horz" wrap="square" lIns="0" tIns="18098" rIns="0" bIns="0" rtlCol="0">
                <a:spAutoFit/>
              </a:bodyPr>
              <a:lstStyle/>
              <a:p>
                <a:pPr marL="19050" marR="7620">
                  <a:spcBef>
                    <a:spcPts val="143"/>
                  </a:spcBef>
                </a:pPr>
                <a:r>
                  <a:rPr lang="en-US" sz="2800" b="1" spc="-8" dirty="0" err="1">
                    <a:solidFill>
                      <a:schemeClr val="bg1"/>
                    </a:solidFill>
                    <a:latin typeface="Calibri"/>
                    <a:cs typeface="Calibri"/>
                  </a:rPr>
                  <a:t>Bencana</a:t>
                </a:r>
                <a:r>
                  <a:rPr lang="en-US" sz="2800" b="1" spc="-8" dirty="0">
                    <a:solidFill>
                      <a:schemeClr val="bg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800" b="1" spc="-8" dirty="0" err="1">
                    <a:solidFill>
                      <a:schemeClr val="bg1"/>
                    </a:solidFill>
                    <a:latin typeface="Calibri"/>
                    <a:cs typeface="Calibri"/>
                  </a:rPr>
                  <a:t>Sosial</a:t>
                </a:r>
                <a:endParaRPr sz="2800" b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6" name="object 15">
                <a:extLst>
                  <a:ext uri="{FF2B5EF4-FFF2-40B4-BE49-F238E27FC236}">
                    <a16:creationId xmlns:a16="http://schemas.microsoft.com/office/drawing/2014/main" id="{497E4FFF-C90D-5739-055D-EB40B8AB4AA8}"/>
                  </a:ext>
                </a:extLst>
              </p:cNvPr>
              <p:cNvSpPr txBox="1"/>
              <p:nvPr/>
            </p:nvSpPr>
            <p:spPr>
              <a:xfrm>
                <a:off x="2225468" y="7883499"/>
                <a:ext cx="3194504" cy="449162"/>
              </a:xfrm>
              <a:prstGeom prst="rect">
                <a:avLst/>
              </a:prstGeom>
            </p:spPr>
            <p:txBody>
              <a:bodyPr vert="horz" wrap="square" lIns="0" tIns="18098" rIns="0" bIns="0" rtlCol="0">
                <a:spAutoFit/>
              </a:bodyPr>
              <a:lstStyle/>
              <a:p>
                <a:pPr marL="19050" marR="7620">
                  <a:spcBef>
                    <a:spcPts val="143"/>
                  </a:spcBef>
                </a:pPr>
                <a:r>
                  <a:rPr lang="en-US" sz="2800" b="1" spc="-8" dirty="0" err="1">
                    <a:solidFill>
                      <a:schemeClr val="bg1"/>
                    </a:solidFill>
                    <a:latin typeface="Calibri"/>
                    <a:cs typeface="Calibri"/>
                  </a:rPr>
                  <a:t>Bencana</a:t>
                </a:r>
                <a:r>
                  <a:rPr lang="en-US" sz="2800" b="1" spc="-8" dirty="0">
                    <a:solidFill>
                      <a:schemeClr val="bg1"/>
                    </a:solidFill>
                    <a:latin typeface="Calibri"/>
                    <a:cs typeface="Calibri"/>
                  </a:rPr>
                  <a:t> Non Alam</a:t>
                </a:r>
                <a:endParaRPr sz="2800" b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8E380B-FA08-21B2-4E30-FEF728F0195E}"/>
                </a:ext>
              </a:extLst>
            </p:cNvPr>
            <p:cNvSpPr/>
            <p:nvPr/>
          </p:nvSpPr>
          <p:spPr>
            <a:xfrm>
              <a:off x="1038788" y="9654347"/>
              <a:ext cx="5374677" cy="63457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MACAM – MACAM BENCANA</a:t>
              </a:r>
              <a:endParaRPr lang="en-ID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0DB4B6-F850-69D7-0FF3-0B8033B95E75}"/>
              </a:ext>
            </a:extLst>
          </p:cNvPr>
          <p:cNvGrpSpPr/>
          <p:nvPr/>
        </p:nvGrpSpPr>
        <p:grpSpPr>
          <a:xfrm>
            <a:off x="11963400" y="459905"/>
            <a:ext cx="5867400" cy="799384"/>
            <a:chOff x="11734800" y="319222"/>
            <a:chExt cx="5867400" cy="799384"/>
          </a:xfrm>
        </p:grpSpPr>
        <p:pic>
          <p:nvPicPr>
            <p:cNvPr id="11" name="Google Shape;101;p14">
              <a:extLst>
                <a:ext uri="{FF2B5EF4-FFF2-40B4-BE49-F238E27FC236}">
                  <a16:creationId xmlns:a16="http://schemas.microsoft.com/office/drawing/2014/main" id="{D71AA375-D454-5E11-EB6C-6CA09B467546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2;p14">
              <a:extLst>
                <a:ext uri="{FF2B5EF4-FFF2-40B4-BE49-F238E27FC236}">
                  <a16:creationId xmlns:a16="http://schemas.microsoft.com/office/drawing/2014/main" id="{0E3EE49A-E85F-A6F8-4127-7525B07288E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0411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8"/>
          <p:cNvSpPr/>
          <p:nvPr/>
        </p:nvSpPr>
        <p:spPr>
          <a:xfrm>
            <a:off x="4484" y="3610205"/>
            <a:ext cx="18251807" cy="1280160"/>
          </a:xfrm>
          <a:custGeom>
            <a:avLst/>
            <a:gdLst/>
            <a:ahLst/>
            <a:cxnLst/>
            <a:rect l="l" t="t" r="r" b="b"/>
            <a:pathLst>
              <a:path w="12167870" h="853439">
                <a:moveTo>
                  <a:pt x="12167616" y="0"/>
                </a:moveTo>
                <a:lnTo>
                  <a:pt x="0" y="0"/>
                </a:lnTo>
                <a:lnTo>
                  <a:pt x="0" y="808736"/>
                </a:lnTo>
                <a:lnTo>
                  <a:pt x="219962" y="822236"/>
                </a:lnTo>
                <a:lnTo>
                  <a:pt x="629857" y="841677"/>
                </a:lnTo>
                <a:lnTo>
                  <a:pt x="942835" y="850621"/>
                </a:lnTo>
                <a:lnTo>
                  <a:pt x="1231877" y="853429"/>
                </a:lnTo>
                <a:lnTo>
                  <a:pt x="1447177" y="851548"/>
                </a:lnTo>
                <a:lnTo>
                  <a:pt x="1649387" y="846238"/>
                </a:lnTo>
                <a:lnTo>
                  <a:pt x="1839497" y="837721"/>
                </a:lnTo>
                <a:lnTo>
                  <a:pt x="1974735" y="829361"/>
                </a:lnTo>
                <a:lnTo>
                  <a:pt x="2104142" y="819415"/>
                </a:lnTo>
                <a:lnTo>
                  <a:pt x="2228136" y="807977"/>
                </a:lnTo>
                <a:lnTo>
                  <a:pt x="2347136" y="795138"/>
                </a:lnTo>
                <a:lnTo>
                  <a:pt x="2461558" y="780994"/>
                </a:lnTo>
                <a:lnTo>
                  <a:pt x="2571822" y="765637"/>
                </a:lnTo>
                <a:lnTo>
                  <a:pt x="2678344" y="749161"/>
                </a:lnTo>
                <a:lnTo>
                  <a:pt x="2815277" y="725614"/>
                </a:lnTo>
                <a:lnTo>
                  <a:pt x="2947292" y="700464"/>
                </a:lnTo>
                <a:lnTo>
                  <a:pt x="3106906" y="667110"/>
                </a:lnTo>
                <a:lnTo>
                  <a:pt x="3384927" y="603017"/>
                </a:lnTo>
                <a:lnTo>
                  <a:pt x="3912860" y="475619"/>
                </a:lnTo>
                <a:lnTo>
                  <a:pt x="4111450" y="431224"/>
                </a:lnTo>
                <a:lnTo>
                  <a:pt x="4285801" y="395343"/>
                </a:lnTo>
                <a:lnTo>
                  <a:pt x="4432475" y="367679"/>
                </a:lnTo>
                <a:lnTo>
                  <a:pt x="4586615" y="341180"/>
                </a:lnTo>
                <a:lnTo>
                  <a:pt x="4749212" y="316068"/>
                </a:lnTo>
                <a:lnTo>
                  <a:pt x="4921256" y="292563"/>
                </a:lnTo>
                <a:lnTo>
                  <a:pt x="5103739" y="270888"/>
                </a:lnTo>
                <a:lnTo>
                  <a:pt x="5297651" y="251264"/>
                </a:lnTo>
                <a:lnTo>
                  <a:pt x="5503983" y="233911"/>
                </a:lnTo>
                <a:lnTo>
                  <a:pt x="5780872" y="215753"/>
                </a:lnTo>
                <a:lnTo>
                  <a:pt x="6080650" y="201924"/>
                </a:lnTo>
                <a:lnTo>
                  <a:pt x="6405252" y="192855"/>
                </a:lnTo>
                <a:lnTo>
                  <a:pt x="12167616" y="188866"/>
                </a:lnTo>
                <a:lnTo>
                  <a:pt x="12167616" y="0"/>
                </a:lnTo>
                <a:close/>
              </a:path>
              <a:path w="12167870" h="853439">
                <a:moveTo>
                  <a:pt x="12167616" y="188866"/>
                </a:moveTo>
                <a:lnTo>
                  <a:pt x="6830265" y="188866"/>
                </a:lnTo>
                <a:lnTo>
                  <a:pt x="7136665" y="190730"/>
                </a:lnTo>
                <a:lnTo>
                  <a:pt x="7720630" y="203455"/>
                </a:lnTo>
                <a:lnTo>
                  <a:pt x="8369935" y="229240"/>
                </a:lnTo>
                <a:lnTo>
                  <a:pt x="9309312" y="283493"/>
                </a:lnTo>
                <a:lnTo>
                  <a:pt x="10503764" y="374463"/>
                </a:lnTo>
                <a:lnTo>
                  <a:pt x="12167616" y="530987"/>
                </a:lnTo>
                <a:lnTo>
                  <a:pt x="12167616" y="18886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5" name="object 19"/>
          <p:cNvSpPr/>
          <p:nvPr/>
        </p:nvSpPr>
        <p:spPr>
          <a:xfrm>
            <a:off x="-2384" y="3856007"/>
            <a:ext cx="18288000" cy="1798320"/>
          </a:xfrm>
          <a:custGeom>
            <a:avLst/>
            <a:gdLst/>
            <a:ahLst/>
            <a:cxnLst/>
            <a:rect l="l" t="t" r="r" b="b"/>
            <a:pathLst>
              <a:path w="12192000" h="1198880">
                <a:moveTo>
                  <a:pt x="5068" y="648969"/>
                </a:moveTo>
                <a:lnTo>
                  <a:pt x="0" y="1198879"/>
                </a:lnTo>
                <a:lnTo>
                  <a:pt x="97660" y="1198879"/>
                </a:lnTo>
                <a:lnTo>
                  <a:pt x="193654" y="1197609"/>
                </a:lnTo>
                <a:lnTo>
                  <a:pt x="288001" y="1197609"/>
                </a:lnTo>
                <a:lnTo>
                  <a:pt x="380722" y="1196339"/>
                </a:lnTo>
                <a:lnTo>
                  <a:pt x="471836" y="1193800"/>
                </a:lnTo>
                <a:lnTo>
                  <a:pt x="561361" y="1192529"/>
                </a:lnTo>
                <a:lnTo>
                  <a:pt x="649319" y="1189989"/>
                </a:lnTo>
                <a:lnTo>
                  <a:pt x="735729" y="1188719"/>
                </a:lnTo>
                <a:lnTo>
                  <a:pt x="985865" y="1181100"/>
                </a:lnTo>
                <a:lnTo>
                  <a:pt x="1066279" y="1177289"/>
                </a:lnTo>
                <a:lnTo>
                  <a:pt x="1145242" y="1174750"/>
                </a:lnTo>
                <a:lnTo>
                  <a:pt x="1589673" y="1151889"/>
                </a:lnTo>
                <a:lnTo>
                  <a:pt x="1659037" y="1146809"/>
                </a:lnTo>
                <a:lnTo>
                  <a:pt x="1727109" y="1143000"/>
                </a:lnTo>
                <a:lnTo>
                  <a:pt x="1986859" y="1122679"/>
                </a:lnTo>
                <a:lnTo>
                  <a:pt x="2048762" y="1116329"/>
                </a:lnTo>
                <a:lnTo>
                  <a:pt x="2109490" y="1111250"/>
                </a:lnTo>
                <a:lnTo>
                  <a:pt x="2169062" y="1104900"/>
                </a:lnTo>
                <a:lnTo>
                  <a:pt x="2227499" y="1099819"/>
                </a:lnTo>
                <a:lnTo>
                  <a:pt x="2555378" y="1061719"/>
                </a:lnTo>
                <a:lnTo>
                  <a:pt x="2606418" y="1054100"/>
                </a:lnTo>
                <a:lnTo>
                  <a:pt x="2656479" y="1047750"/>
                </a:lnTo>
                <a:lnTo>
                  <a:pt x="2705581" y="1040129"/>
                </a:lnTo>
                <a:lnTo>
                  <a:pt x="2753745" y="1033779"/>
                </a:lnTo>
                <a:lnTo>
                  <a:pt x="3024111" y="988059"/>
                </a:lnTo>
                <a:lnTo>
                  <a:pt x="3066253" y="980439"/>
                </a:lnTo>
                <a:lnTo>
                  <a:pt x="3107613" y="971550"/>
                </a:lnTo>
                <a:lnTo>
                  <a:pt x="3188067" y="956309"/>
                </a:lnTo>
                <a:lnTo>
                  <a:pt x="3265631" y="938529"/>
                </a:lnTo>
                <a:lnTo>
                  <a:pt x="3303377" y="930909"/>
                </a:lnTo>
                <a:lnTo>
                  <a:pt x="3376900" y="913129"/>
                </a:lnTo>
                <a:lnTo>
                  <a:pt x="3550123" y="869950"/>
                </a:lnTo>
                <a:lnTo>
                  <a:pt x="3679113" y="834389"/>
                </a:lnTo>
                <a:lnTo>
                  <a:pt x="3740845" y="816609"/>
                </a:lnTo>
                <a:lnTo>
                  <a:pt x="3771089" y="806450"/>
                </a:lnTo>
                <a:lnTo>
                  <a:pt x="3888375" y="770889"/>
                </a:lnTo>
                <a:lnTo>
                  <a:pt x="3916873" y="760729"/>
                </a:lnTo>
                <a:lnTo>
                  <a:pt x="4000704" y="734059"/>
                </a:lnTo>
                <a:lnTo>
                  <a:pt x="4028159" y="723900"/>
                </a:lnTo>
                <a:lnTo>
                  <a:pt x="4082454" y="706119"/>
                </a:lnTo>
                <a:lnTo>
                  <a:pt x="4109333" y="695959"/>
                </a:lnTo>
                <a:lnTo>
                  <a:pt x="4162653" y="678179"/>
                </a:lnTo>
                <a:lnTo>
                  <a:pt x="4177282" y="673100"/>
                </a:lnTo>
                <a:lnTo>
                  <a:pt x="984703" y="673100"/>
                </a:lnTo>
                <a:lnTo>
                  <a:pt x="917123" y="671829"/>
                </a:lnTo>
                <a:lnTo>
                  <a:pt x="848313" y="671829"/>
                </a:lnTo>
                <a:lnTo>
                  <a:pt x="485190" y="665479"/>
                </a:lnTo>
                <a:lnTo>
                  <a:pt x="88602" y="652779"/>
                </a:lnTo>
                <a:lnTo>
                  <a:pt x="5068" y="648969"/>
                </a:lnTo>
                <a:close/>
              </a:path>
              <a:path w="12192000" h="1198880">
                <a:moveTo>
                  <a:pt x="6745816" y="1269"/>
                </a:moveTo>
                <a:lnTo>
                  <a:pt x="6255149" y="1269"/>
                </a:lnTo>
                <a:lnTo>
                  <a:pt x="5940824" y="7619"/>
                </a:lnTo>
                <a:lnTo>
                  <a:pt x="5881337" y="10159"/>
                </a:lnTo>
                <a:lnTo>
                  <a:pt x="5822934" y="11429"/>
                </a:lnTo>
                <a:lnTo>
                  <a:pt x="5599794" y="21589"/>
                </a:lnTo>
                <a:lnTo>
                  <a:pt x="5546536" y="25400"/>
                </a:lnTo>
                <a:lnTo>
                  <a:pt x="5494252" y="27939"/>
                </a:lnTo>
                <a:lnTo>
                  <a:pt x="5442925" y="31750"/>
                </a:lnTo>
                <a:lnTo>
                  <a:pt x="5392535" y="34289"/>
                </a:lnTo>
                <a:lnTo>
                  <a:pt x="5246812" y="45719"/>
                </a:lnTo>
                <a:lnTo>
                  <a:pt x="5199992" y="50800"/>
                </a:lnTo>
                <a:lnTo>
                  <a:pt x="5154019" y="54609"/>
                </a:lnTo>
                <a:lnTo>
                  <a:pt x="5108874" y="59689"/>
                </a:lnTo>
                <a:lnTo>
                  <a:pt x="5064540" y="63500"/>
                </a:lnTo>
                <a:lnTo>
                  <a:pt x="4736858" y="104139"/>
                </a:lnTo>
                <a:lnTo>
                  <a:pt x="4661768" y="116839"/>
                </a:lnTo>
                <a:lnTo>
                  <a:pt x="4625147" y="121919"/>
                </a:lnTo>
                <a:lnTo>
                  <a:pt x="4518762" y="140969"/>
                </a:lnTo>
                <a:lnTo>
                  <a:pt x="4484399" y="146050"/>
                </a:lnTo>
                <a:lnTo>
                  <a:pt x="4450555" y="153669"/>
                </a:lnTo>
                <a:lnTo>
                  <a:pt x="4320007" y="179069"/>
                </a:lnTo>
                <a:lnTo>
                  <a:pt x="4288485" y="186689"/>
                </a:lnTo>
                <a:lnTo>
                  <a:pt x="4226653" y="199389"/>
                </a:lnTo>
                <a:lnTo>
                  <a:pt x="4196306" y="207009"/>
                </a:lnTo>
                <a:lnTo>
                  <a:pt x="4166315" y="213359"/>
                </a:lnTo>
                <a:lnTo>
                  <a:pt x="4107324" y="228600"/>
                </a:lnTo>
                <a:lnTo>
                  <a:pt x="4078288" y="234950"/>
                </a:lnTo>
                <a:lnTo>
                  <a:pt x="4021046" y="250189"/>
                </a:lnTo>
                <a:lnTo>
                  <a:pt x="3992803" y="256539"/>
                </a:lnTo>
                <a:lnTo>
                  <a:pt x="3881924" y="287019"/>
                </a:lnTo>
                <a:lnTo>
                  <a:pt x="3854637" y="293369"/>
                </a:lnTo>
                <a:lnTo>
                  <a:pt x="3451524" y="406400"/>
                </a:lnTo>
                <a:lnTo>
                  <a:pt x="3424237" y="412750"/>
                </a:lnTo>
                <a:lnTo>
                  <a:pt x="3341375" y="435609"/>
                </a:lnTo>
                <a:lnTo>
                  <a:pt x="3313360" y="441959"/>
                </a:lnTo>
                <a:lnTo>
                  <a:pt x="3285117" y="449579"/>
                </a:lnTo>
                <a:lnTo>
                  <a:pt x="3256628" y="455929"/>
                </a:lnTo>
                <a:lnTo>
                  <a:pt x="3198840" y="471169"/>
                </a:lnTo>
                <a:lnTo>
                  <a:pt x="3139850" y="483869"/>
                </a:lnTo>
                <a:lnTo>
                  <a:pt x="3109859" y="491489"/>
                </a:lnTo>
                <a:lnTo>
                  <a:pt x="2986161" y="516889"/>
                </a:lnTo>
                <a:lnTo>
                  <a:pt x="2954212" y="524509"/>
                </a:lnTo>
                <a:lnTo>
                  <a:pt x="2921817" y="529589"/>
                </a:lnTo>
                <a:lnTo>
                  <a:pt x="2787410" y="554989"/>
                </a:lnTo>
                <a:lnTo>
                  <a:pt x="2752511" y="560069"/>
                </a:lnTo>
                <a:lnTo>
                  <a:pt x="2717057" y="566419"/>
                </a:lnTo>
                <a:lnTo>
                  <a:pt x="2644408" y="576579"/>
                </a:lnTo>
                <a:lnTo>
                  <a:pt x="2607178" y="582929"/>
                </a:lnTo>
                <a:lnTo>
                  <a:pt x="2451792" y="603250"/>
                </a:lnTo>
                <a:lnTo>
                  <a:pt x="2411238" y="607059"/>
                </a:lnTo>
                <a:lnTo>
                  <a:pt x="2369965" y="612139"/>
                </a:lnTo>
                <a:lnTo>
                  <a:pt x="2327954" y="615950"/>
                </a:lnTo>
                <a:lnTo>
                  <a:pt x="2285187" y="621029"/>
                </a:lnTo>
                <a:lnTo>
                  <a:pt x="2011696" y="643889"/>
                </a:lnTo>
                <a:lnTo>
                  <a:pt x="1963129" y="646429"/>
                </a:lnTo>
                <a:lnTo>
                  <a:pt x="1913661" y="650239"/>
                </a:lnTo>
                <a:lnTo>
                  <a:pt x="1652159" y="662939"/>
                </a:lnTo>
                <a:lnTo>
                  <a:pt x="1540610" y="665479"/>
                </a:lnTo>
                <a:lnTo>
                  <a:pt x="1483274" y="668019"/>
                </a:lnTo>
                <a:lnTo>
                  <a:pt x="1365388" y="670559"/>
                </a:lnTo>
                <a:lnTo>
                  <a:pt x="1304801" y="670559"/>
                </a:lnTo>
                <a:lnTo>
                  <a:pt x="1243094" y="671829"/>
                </a:lnTo>
                <a:lnTo>
                  <a:pt x="1180249" y="671829"/>
                </a:lnTo>
                <a:lnTo>
                  <a:pt x="1116248" y="673100"/>
                </a:lnTo>
                <a:lnTo>
                  <a:pt x="4177282" y="673100"/>
                </a:lnTo>
                <a:lnTo>
                  <a:pt x="4532009" y="552450"/>
                </a:lnTo>
                <a:lnTo>
                  <a:pt x="4586106" y="534669"/>
                </a:lnTo>
                <a:lnTo>
                  <a:pt x="4613447" y="527050"/>
                </a:lnTo>
                <a:lnTo>
                  <a:pt x="4641008" y="518159"/>
                </a:lnTo>
                <a:lnTo>
                  <a:pt x="4668810" y="510539"/>
                </a:lnTo>
                <a:lnTo>
                  <a:pt x="4696872" y="501650"/>
                </a:lnTo>
                <a:lnTo>
                  <a:pt x="4725214" y="494029"/>
                </a:lnTo>
                <a:lnTo>
                  <a:pt x="4753856" y="485139"/>
                </a:lnTo>
                <a:lnTo>
                  <a:pt x="4812116" y="469900"/>
                </a:lnTo>
                <a:lnTo>
                  <a:pt x="4841773" y="461009"/>
                </a:lnTo>
                <a:lnTo>
                  <a:pt x="4933094" y="438150"/>
                </a:lnTo>
                <a:lnTo>
                  <a:pt x="4964382" y="431800"/>
                </a:lnTo>
                <a:lnTo>
                  <a:pt x="5028349" y="416559"/>
                </a:lnTo>
                <a:lnTo>
                  <a:pt x="5061066" y="410209"/>
                </a:lnTo>
                <a:lnTo>
                  <a:pt x="5094299" y="402589"/>
                </a:lnTo>
                <a:lnTo>
                  <a:pt x="5128068" y="396239"/>
                </a:lnTo>
                <a:lnTo>
                  <a:pt x="5162391" y="388619"/>
                </a:lnTo>
                <a:lnTo>
                  <a:pt x="5343022" y="356869"/>
                </a:lnTo>
                <a:lnTo>
                  <a:pt x="5381088" y="351789"/>
                </a:lnTo>
                <a:lnTo>
                  <a:pt x="5419847" y="345439"/>
                </a:lnTo>
                <a:lnTo>
                  <a:pt x="5459318" y="340359"/>
                </a:lnTo>
                <a:lnTo>
                  <a:pt x="5499521" y="334009"/>
                </a:lnTo>
                <a:lnTo>
                  <a:pt x="5668047" y="313689"/>
                </a:lnTo>
                <a:lnTo>
                  <a:pt x="5712204" y="309879"/>
                </a:lnTo>
                <a:lnTo>
                  <a:pt x="5757212" y="304800"/>
                </a:lnTo>
                <a:lnTo>
                  <a:pt x="5849855" y="297179"/>
                </a:lnTo>
                <a:lnTo>
                  <a:pt x="5897530" y="292100"/>
                </a:lnTo>
                <a:lnTo>
                  <a:pt x="5946134" y="288289"/>
                </a:lnTo>
                <a:lnTo>
                  <a:pt x="5995686" y="285750"/>
                </a:lnTo>
                <a:lnTo>
                  <a:pt x="6097712" y="278129"/>
                </a:lnTo>
                <a:lnTo>
                  <a:pt x="6370748" y="265429"/>
                </a:lnTo>
                <a:lnTo>
                  <a:pt x="6428592" y="264159"/>
                </a:lnTo>
                <a:lnTo>
                  <a:pt x="6487562" y="261619"/>
                </a:lnTo>
                <a:lnTo>
                  <a:pt x="6735085" y="256539"/>
                </a:lnTo>
                <a:lnTo>
                  <a:pt x="6866108" y="256539"/>
                </a:lnTo>
                <a:lnTo>
                  <a:pt x="6933503" y="255269"/>
                </a:lnTo>
                <a:lnTo>
                  <a:pt x="10965006" y="255269"/>
                </a:lnTo>
                <a:lnTo>
                  <a:pt x="9907486" y="165100"/>
                </a:lnTo>
                <a:lnTo>
                  <a:pt x="9782290" y="156209"/>
                </a:lnTo>
                <a:lnTo>
                  <a:pt x="9300173" y="119379"/>
                </a:lnTo>
                <a:lnTo>
                  <a:pt x="9184219" y="111759"/>
                </a:lnTo>
                <a:lnTo>
                  <a:pt x="9070060" y="102869"/>
                </a:lnTo>
                <a:lnTo>
                  <a:pt x="8957676" y="96519"/>
                </a:lnTo>
                <a:lnTo>
                  <a:pt x="8738162" y="81279"/>
                </a:lnTo>
                <a:lnTo>
                  <a:pt x="8421754" y="62229"/>
                </a:lnTo>
                <a:lnTo>
                  <a:pt x="7927492" y="36829"/>
                </a:lnTo>
                <a:lnTo>
                  <a:pt x="7560549" y="21589"/>
                </a:lnTo>
                <a:lnTo>
                  <a:pt x="7472615" y="19050"/>
                </a:lnTo>
                <a:lnTo>
                  <a:pt x="7386165" y="15239"/>
                </a:lnTo>
                <a:lnTo>
                  <a:pt x="7217645" y="10159"/>
                </a:lnTo>
                <a:lnTo>
                  <a:pt x="7135539" y="8889"/>
                </a:lnTo>
                <a:lnTo>
                  <a:pt x="7054844" y="6350"/>
                </a:lnTo>
                <a:lnTo>
                  <a:pt x="6745816" y="1269"/>
                </a:lnTo>
                <a:close/>
              </a:path>
              <a:path w="12192000" h="1198880">
                <a:moveTo>
                  <a:pt x="10965006" y="255269"/>
                </a:moveTo>
                <a:lnTo>
                  <a:pt x="6933503" y="255269"/>
                </a:lnTo>
                <a:lnTo>
                  <a:pt x="7002181" y="256539"/>
                </a:lnTo>
                <a:lnTo>
                  <a:pt x="7143462" y="256539"/>
                </a:lnTo>
                <a:lnTo>
                  <a:pt x="7520482" y="262889"/>
                </a:lnTo>
                <a:lnTo>
                  <a:pt x="7847893" y="273050"/>
                </a:lnTo>
                <a:lnTo>
                  <a:pt x="8291463" y="292100"/>
                </a:lnTo>
                <a:lnTo>
                  <a:pt x="8675297" y="312419"/>
                </a:lnTo>
                <a:lnTo>
                  <a:pt x="9086254" y="337819"/>
                </a:lnTo>
                <a:lnTo>
                  <a:pt x="9994564" y="403859"/>
                </a:lnTo>
                <a:lnTo>
                  <a:pt x="10890369" y="480059"/>
                </a:lnTo>
                <a:lnTo>
                  <a:pt x="12192000" y="604519"/>
                </a:lnTo>
                <a:lnTo>
                  <a:pt x="12181840" y="372109"/>
                </a:lnTo>
                <a:lnTo>
                  <a:pt x="11868351" y="340359"/>
                </a:lnTo>
                <a:lnTo>
                  <a:pt x="10965006" y="255269"/>
                </a:lnTo>
                <a:close/>
              </a:path>
              <a:path w="12192000" h="1198880">
                <a:moveTo>
                  <a:pt x="6599296" y="0"/>
                </a:moveTo>
                <a:lnTo>
                  <a:pt x="6389102" y="0"/>
                </a:lnTo>
                <a:lnTo>
                  <a:pt x="6321520" y="1269"/>
                </a:lnTo>
                <a:lnTo>
                  <a:pt x="6671905" y="1269"/>
                </a:lnTo>
                <a:lnTo>
                  <a:pt x="65992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6" name="object 20"/>
          <p:cNvSpPr/>
          <p:nvPr/>
        </p:nvSpPr>
        <p:spPr>
          <a:xfrm>
            <a:off x="-100" y="4237331"/>
            <a:ext cx="18256568" cy="1866900"/>
          </a:xfrm>
          <a:custGeom>
            <a:avLst/>
            <a:gdLst/>
            <a:ahLst/>
            <a:cxnLst/>
            <a:rect l="l" t="t" r="r" b="b"/>
            <a:pathLst>
              <a:path w="12171045" h="1244600">
                <a:moveTo>
                  <a:pt x="7307464" y="1270"/>
                </a:moveTo>
                <a:lnTo>
                  <a:pt x="6818500" y="1270"/>
                </a:lnTo>
                <a:lnTo>
                  <a:pt x="6626197" y="5079"/>
                </a:lnTo>
                <a:lnTo>
                  <a:pt x="6564268" y="7620"/>
                </a:lnTo>
                <a:lnTo>
                  <a:pt x="6503397" y="8889"/>
                </a:lnTo>
                <a:lnTo>
                  <a:pt x="6214286" y="21589"/>
                </a:lnTo>
                <a:lnTo>
                  <a:pt x="6159391" y="25400"/>
                </a:lnTo>
                <a:lnTo>
                  <a:pt x="6105432" y="27939"/>
                </a:lnTo>
                <a:lnTo>
                  <a:pt x="5948988" y="39370"/>
                </a:lnTo>
                <a:lnTo>
                  <a:pt x="5898594" y="44450"/>
                </a:lnTo>
                <a:lnTo>
                  <a:pt x="5849048" y="48260"/>
                </a:lnTo>
                <a:lnTo>
                  <a:pt x="5800332" y="53339"/>
                </a:lnTo>
                <a:lnTo>
                  <a:pt x="5752429" y="57150"/>
                </a:lnTo>
                <a:lnTo>
                  <a:pt x="5613424" y="72389"/>
                </a:lnTo>
                <a:lnTo>
                  <a:pt x="5568599" y="78739"/>
                </a:lnTo>
                <a:lnTo>
                  <a:pt x="5481107" y="88900"/>
                </a:lnTo>
                <a:lnTo>
                  <a:pt x="5195735" y="133350"/>
                </a:lnTo>
                <a:lnTo>
                  <a:pt x="5157382" y="140970"/>
                </a:lnTo>
                <a:lnTo>
                  <a:pt x="5119580" y="147320"/>
                </a:lnTo>
                <a:lnTo>
                  <a:pt x="5082312" y="154939"/>
                </a:lnTo>
                <a:lnTo>
                  <a:pt x="5045561" y="161289"/>
                </a:lnTo>
                <a:lnTo>
                  <a:pt x="4834921" y="207010"/>
                </a:lnTo>
                <a:lnTo>
                  <a:pt x="4801296" y="215900"/>
                </a:lnTo>
                <a:lnTo>
                  <a:pt x="4735160" y="231139"/>
                </a:lnTo>
                <a:lnTo>
                  <a:pt x="4702613" y="240029"/>
                </a:lnTo>
                <a:lnTo>
                  <a:pt x="4670391" y="247650"/>
                </a:lnTo>
                <a:lnTo>
                  <a:pt x="4606851" y="265429"/>
                </a:lnTo>
                <a:lnTo>
                  <a:pt x="4575498" y="273050"/>
                </a:lnTo>
                <a:lnTo>
                  <a:pt x="4302695" y="353060"/>
                </a:lnTo>
                <a:lnTo>
                  <a:pt x="4273105" y="363220"/>
                </a:lnTo>
                <a:lnTo>
                  <a:pt x="4184747" y="389889"/>
                </a:lnTo>
                <a:lnTo>
                  <a:pt x="4155374" y="400050"/>
                </a:lnTo>
                <a:lnTo>
                  <a:pt x="4126011" y="408939"/>
                </a:lnTo>
                <a:lnTo>
                  <a:pt x="3949081" y="464820"/>
                </a:lnTo>
                <a:lnTo>
                  <a:pt x="3919304" y="473710"/>
                </a:lnTo>
                <a:lnTo>
                  <a:pt x="3889398" y="483870"/>
                </a:lnTo>
                <a:lnTo>
                  <a:pt x="3829130" y="501650"/>
                </a:lnTo>
                <a:lnTo>
                  <a:pt x="3798732" y="511810"/>
                </a:lnTo>
                <a:lnTo>
                  <a:pt x="3737324" y="529589"/>
                </a:lnTo>
                <a:lnTo>
                  <a:pt x="3706278" y="539750"/>
                </a:lnTo>
                <a:lnTo>
                  <a:pt x="3611564" y="566420"/>
                </a:lnTo>
                <a:lnTo>
                  <a:pt x="3579409" y="576579"/>
                </a:lnTo>
                <a:lnTo>
                  <a:pt x="3480950" y="603250"/>
                </a:lnTo>
                <a:lnTo>
                  <a:pt x="3273485" y="656589"/>
                </a:lnTo>
                <a:lnTo>
                  <a:pt x="3237337" y="664210"/>
                </a:lnTo>
                <a:lnTo>
                  <a:pt x="3163538" y="681989"/>
                </a:lnTo>
                <a:lnTo>
                  <a:pt x="3125852" y="689610"/>
                </a:lnTo>
                <a:lnTo>
                  <a:pt x="3087618" y="698500"/>
                </a:lnTo>
                <a:lnTo>
                  <a:pt x="3048820" y="706120"/>
                </a:lnTo>
                <a:lnTo>
                  <a:pt x="3009438" y="715010"/>
                </a:lnTo>
                <a:lnTo>
                  <a:pt x="2887626" y="737870"/>
                </a:lnTo>
                <a:lnTo>
                  <a:pt x="2625918" y="783589"/>
                </a:lnTo>
                <a:lnTo>
                  <a:pt x="2579753" y="789939"/>
                </a:lnTo>
                <a:lnTo>
                  <a:pt x="2532813" y="797560"/>
                </a:lnTo>
                <a:lnTo>
                  <a:pt x="2181090" y="842010"/>
                </a:lnTo>
                <a:lnTo>
                  <a:pt x="2127327" y="847089"/>
                </a:lnTo>
                <a:lnTo>
                  <a:pt x="2072634" y="853439"/>
                </a:lnTo>
                <a:lnTo>
                  <a:pt x="1784585" y="878839"/>
                </a:lnTo>
                <a:lnTo>
                  <a:pt x="1723938" y="882650"/>
                </a:lnTo>
                <a:lnTo>
                  <a:pt x="1662236" y="887729"/>
                </a:lnTo>
                <a:lnTo>
                  <a:pt x="1599464" y="891539"/>
                </a:lnTo>
                <a:lnTo>
                  <a:pt x="1535604" y="896620"/>
                </a:lnTo>
                <a:lnTo>
                  <a:pt x="1404548" y="904239"/>
                </a:lnTo>
                <a:lnTo>
                  <a:pt x="1337318" y="906779"/>
                </a:lnTo>
                <a:lnTo>
                  <a:pt x="1268930" y="910589"/>
                </a:lnTo>
                <a:lnTo>
                  <a:pt x="1199366" y="913129"/>
                </a:lnTo>
                <a:lnTo>
                  <a:pt x="1128610" y="916939"/>
                </a:lnTo>
                <a:lnTo>
                  <a:pt x="983448" y="922020"/>
                </a:lnTo>
                <a:lnTo>
                  <a:pt x="909008" y="923289"/>
                </a:lnTo>
                <a:lnTo>
                  <a:pt x="833305" y="925829"/>
                </a:lnTo>
                <a:lnTo>
                  <a:pt x="756322" y="927100"/>
                </a:lnTo>
                <a:lnTo>
                  <a:pt x="678041" y="929639"/>
                </a:lnTo>
                <a:lnTo>
                  <a:pt x="517517" y="932179"/>
                </a:lnTo>
                <a:lnTo>
                  <a:pt x="435239" y="932179"/>
                </a:lnTo>
                <a:lnTo>
                  <a:pt x="351593" y="933450"/>
                </a:lnTo>
                <a:lnTo>
                  <a:pt x="2988" y="933450"/>
                </a:lnTo>
                <a:lnTo>
                  <a:pt x="2766" y="965200"/>
                </a:lnTo>
                <a:lnTo>
                  <a:pt x="233" y="1211579"/>
                </a:lnTo>
                <a:lnTo>
                  <a:pt x="0" y="1244600"/>
                </a:lnTo>
                <a:lnTo>
                  <a:pt x="176606" y="1244600"/>
                </a:lnTo>
                <a:lnTo>
                  <a:pt x="691368" y="1242060"/>
                </a:lnTo>
                <a:lnTo>
                  <a:pt x="1957260" y="1226820"/>
                </a:lnTo>
                <a:lnTo>
                  <a:pt x="3583761" y="1186179"/>
                </a:lnTo>
                <a:lnTo>
                  <a:pt x="4814563" y="1134110"/>
                </a:lnTo>
                <a:lnTo>
                  <a:pt x="4915103" y="1127760"/>
                </a:lnTo>
                <a:lnTo>
                  <a:pt x="5110797" y="1117600"/>
                </a:lnTo>
                <a:lnTo>
                  <a:pt x="5205992" y="1111250"/>
                </a:lnTo>
                <a:lnTo>
                  <a:pt x="5299446" y="1106170"/>
                </a:lnTo>
                <a:lnTo>
                  <a:pt x="5481215" y="1093470"/>
                </a:lnTo>
                <a:lnTo>
                  <a:pt x="5569571" y="1088389"/>
                </a:lnTo>
                <a:lnTo>
                  <a:pt x="6218450" y="1037589"/>
                </a:lnTo>
                <a:lnTo>
                  <a:pt x="6292623" y="1029970"/>
                </a:lnTo>
                <a:lnTo>
                  <a:pt x="6506387" y="1010920"/>
                </a:lnTo>
                <a:lnTo>
                  <a:pt x="6574792" y="1003300"/>
                </a:lnTo>
                <a:lnTo>
                  <a:pt x="6641807" y="996950"/>
                </a:lnTo>
                <a:lnTo>
                  <a:pt x="6707452" y="989329"/>
                </a:lnTo>
                <a:lnTo>
                  <a:pt x="6771747" y="982979"/>
                </a:lnTo>
                <a:lnTo>
                  <a:pt x="6834714" y="975360"/>
                </a:lnTo>
                <a:lnTo>
                  <a:pt x="6896373" y="969010"/>
                </a:lnTo>
                <a:lnTo>
                  <a:pt x="7015850" y="953770"/>
                </a:lnTo>
                <a:lnTo>
                  <a:pt x="7073708" y="947420"/>
                </a:lnTo>
                <a:lnTo>
                  <a:pt x="7240012" y="924560"/>
                </a:lnTo>
                <a:lnTo>
                  <a:pt x="7293092" y="918210"/>
                </a:lnTo>
                <a:lnTo>
                  <a:pt x="7445554" y="895350"/>
                </a:lnTo>
                <a:lnTo>
                  <a:pt x="7494184" y="889000"/>
                </a:lnTo>
                <a:lnTo>
                  <a:pt x="7721836" y="850900"/>
                </a:lnTo>
                <a:lnTo>
                  <a:pt x="7764411" y="843279"/>
                </a:lnTo>
                <a:lnTo>
                  <a:pt x="7806048" y="836929"/>
                </a:lnTo>
                <a:lnTo>
                  <a:pt x="7963637" y="806450"/>
                </a:lnTo>
                <a:lnTo>
                  <a:pt x="8037345" y="791210"/>
                </a:lnTo>
                <a:lnTo>
                  <a:pt x="8072999" y="784860"/>
                </a:lnTo>
                <a:lnTo>
                  <a:pt x="8208096" y="754379"/>
                </a:lnTo>
                <a:lnTo>
                  <a:pt x="8240094" y="748029"/>
                </a:lnTo>
                <a:lnTo>
                  <a:pt x="8302103" y="732789"/>
                </a:lnTo>
                <a:lnTo>
                  <a:pt x="8332154" y="726439"/>
                </a:lnTo>
                <a:lnTo>
                  <a:pt x="8390456" y="711200"/>
                </a:lnTo>
                <a:lnTo>
                  <a:pt x="8418747" y="704850"/>
                </a:lnTo>
                <a:lnTo>
                  <a:pt x="8446492" y="697229"/>
                </a:lnTo>
                <a:lnTo>
                  <a:pt x="8473712" y="690879"/>
                </a:lnTo>
                <a:lnTo>
                  <a:pt x="8500427" y="683260"/>
                </a:lnTo>
                <a:lnTo>
                  <a:pt x="8526658" y="676910"/>
                </a:lnTo>
                <a:lnTo>
                  <a:pt x="8552427" y="669289"/>
                </a:lnTo>
                <a:lnTo>
                  <a:pt x="8602655" y="656589"/>
                </a:lnTo>
                <a:lnTo>
                  <a:pt x="8627157" y="648970"/>
                </a:lnTo>
                <a:lnTo>
                  <a:pt x="8721560" y="623570"/>
                </a:lnTo>
                <a:lnTo>
                  <a:pt x="8854621" y="585470"/>
                </a:lnTo>
                <a:lnTo>
                  <a:pt x="8876066" y="580389"/>
                </a:lnTo>
                <a:lnTo>
                  <a:pt x="8897356" y="574039"/>
                </a:lnTo>
                <a:lnTo>
                  <a:pt x="8918513" y="568960"/>
                </a:lnTo>
                <a:lnTo>
                  <a:pt x="8939556" y="562610"/>
                </a:lnTo>
                <a:lnTo>
                  <a:pt x="8960507" y="557529"/>
                </a:lnTo>
                <a:lnTo>
                  <a:pt x="8981386" y="551179"/>
                </a:lnTo>
                <a:lnTo>
                  <a:pt x="9127256" y="515620"/>
                </a:lnTo>
                <a:lnTo>
                  <a:pt x="9148301" y="511810"/>
                </a:lnTo>
                <a:lnTo>
                  <a:pt x="9169460" y="506729"/>
                </a:lnTo>
                <a:lnTo>
                  <a:pt x="9190753" y="502920"/>
                </a:lnTo>
                <a:lnTo>
                  <a:pt x="9212201" y="497839"/>
                </a:lnTo>
                <a:lnTo>
                  <a:pt x="9255643" y="490220"/>
                </a:lnTo>
                <a:lnTo>
                  <a:pt x="9277679" y="485139"/>
                </a:lnTo>
                <a:lnTo>
                  <a:pt x="9322482" y="477520"/>
                </a:lnTo>
                <a:lnTo>
                  <a:pt x="9345291" y="474979"/>
                </a:lnTo>
                <a:lnTo>
                  <a:pt x="9391826" y="467360"/>
                </a:lnTo>
                <a:lnTo>
                  <a:pt x="9415593" y="464820"/>
                </a:lnTo>
                <a:lnTo>
                  <a:pt x="9439721" y="461010"/>
                </a:lnTo>
                <a:lnTo>
                  <a:pt x="9593219" y="445770"/>
                </a:lnTo>
                <a:lnTo>
                  <a:pt x="9620450" y="444500"/>
                </a:lnTo>
                <a:lnTo>
                  <a:pt x="9648205" y="441960"/>
                </a:lnTo>
                <a:lnTo>
                  <a:pt x="9826930" y="434339"/>
                </a:lnTo>
                <a:lnTo>
                  <a:pt x="9858942" y="434339"/>
                </a:lnTo>
                <a:lnTo>
                  <a:pt x="9891644" y="433070"/>
                </a:lnTo>
                <a:lnTo>
                  <a:pt x="12167670" y="433070"/>
                </a:lnTo>
                <a:lnTo>
                  <a:pt x="12170664" y="354329"/>
                </a:lnTo>
                <a:lnTo>
                  <a:pt x="11455984" y="279400"/>
                </a:lnTo>
                <a:lnTo>
                  <a:pt x="11318959" y="266700"/>
                </a:lnTo>
                <a:lnTo>
                  <a:pt x="10412821" y="180339"/>
                </a:lnTo>
                <a:lnTo>
                  <a:pt x="9485318" y="104139"/>
                </a:lnTo>
                <a:lnTo>
                  <a:pt x="9270468" y="88900"/>
                </a:lnTo>
                <a:lnTo>
                  <a:pt x="9165500" y="82550"/>
                </a:lnTo>
                <a:lnTo>
                  <a:pt x="9062148" y="74929"/>
                </a:lnTo>
                <a:lnTo>
                  <a:pt x="8761610" y="55879"/>
                </a:lnTo>
                <a:lnTo>
                  <a:pt x="8382448" y="35560"/>
                </a:lnTo>
                <a:lnTo>
                  <a:pt x="7941570" y="16510"/>
                </a:lnTo>
                <a:lnTo>
                  <a:pt x="7693846" y="8889"/>
                </a:lnTo>
                <a:lnTo>
                  <a:pt x="7613967" y="7620"/>
                </a:lnTo>
                <a:lnTo>
                  <a:pt x="7535407" y="5079"/>
                </a:lnTo>
                <a:lnTo>
                  <a:pt x="7307464" y="1270"/>
                </a:lnTo>
                <a:close/>
              </a:path>
              <a:path w="12171045" h="1244600">
                <a:moveTo>
                  <a:pt x="12167670" y="433070"/>
                </a:moveTo>
                <a:lnTo>
                  <a:pt x="10066230" y="433070"/>
                </a:lnTo>
                <a:lnTo>
                  <a:pt x="10103507" y="434339"/>
                </a:lnTo>
                <a:lnTo>
                  <a:pt x="10141619" y="434339"/>
                </a:lnTo>
                <a:lnTo>
                  <a:pt x="10302822" y="439420"/>
                </a:lnTo>
                <a:lnTo>
                  <a:pt x="10345416" y="441960"/>
                </a:lnTo>
                <a:lnTo>
                  <a:pt x="10388967" y="443229"/>
                </a:lnTo>
                <a:lnTo>
                  <a:pt x="10621820" y="455929"/>
                </a:lnTo>
                <a:lnTo>
                  <a:pt x="10671553" y="459739"/>
                </a:lnTo>
                <a:lnTo>
                  <a:pt x="10722389" y="462279"/>
                </a:lnTo>
                <a:lnTo>
                  <a:pt x="10827451" y="469900"/>
                </a:lnTo>
                <a:lnTo>
                  <a:pt x="10881718" y="474979"/>
                </a:lnTo>
                <a:lnTo>
                  <a:pt x="10937170" y="478789"/>
                </a:lnTo>
                <a:lnTo>
                  <a:pt x="10993827" y="483870"/>
                </a:lnTo>
                <a:lnTo>
                  <a:pt x="11051710" y="487679"/>
                </a:lnTo>
                <a:lnTo>
                  <a:pt x="11171237" y="497839"/>
                </a:lnTo>
                <a:lnTo>
                  <a:pt x="11232922" y="504189"/>
                </a:lnTo>
                <a:lnTo>
                  <a:pt x="11295915" y="509270"/>
                </a:lnTo>
                <a:lnTo>
                  <a:pt x="11561385" y="534670"/>
                </a:lnTo>
                <a:lnTo>
                  <a:pt x="11631229" y="542289"/>
                </a:lnTo>
                <a:lnTo>
                  <a:pt x="11702506" y="548639"/>
                </a:lnTo>
                <a:lnTo>
                  <a:pt x="11849438" y="563879"/>
                </a:lnTo>
                <a:lnTo>
                  <a:pt x="11925134" y="572770"/>
                </a:lnTo>
                <a:lnTo>
                  <a:pt x="12002345" y="580389"/>
                </a:lnTo>
                <a:lnTo>
                  <a:pt x="12161393" y="598170"/>
                </a:lnTo>
                <a:lnTo>
                  <a:pt x="12167670" y="433070"/>
                </a:lnTo>
                <a:close/>
              </a:path>
              <a:path w="12171045" h="1244600">
                <a:moveTo>
                  <a:pt x="7161777" y="0"/>
                </a:moveTo>
                <a:lnTo>
                  <a:pt x="6952308" y="0"/>
                </a:lnTo>
                <a:lnTo>
                  <a:pt x="6884832" y="1270"/>
                </a:lnTo>
                <a:lnTo>
                  <a:pt x="7234005" y="1270"/>
                </a:lnTo>
                <a:lnTo>
                  <a:pt x="7161777" y="0"/>
                </a:lnTo>
                <a:close/>
              </a:path>
            </a:pathLst>
          </a:custGeom>
          <a:solidFill>
            <a:srgbClr val="F89452"/>
          </a:solid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7" name="object 21"/>
          <p:cNvSpPr/>
          <p:nvPr/>
        </p:nvSpPr>
        <p:spPr>
          <a:xfrm>
            <a:off x="1" y="4821676"/>
            <a:ext cx="18269903" cy="1662113"/>
          </a:xfrm>
          <a:custGeom>
            <a:avLst/>
            <a:gdLst/>
            <a:ahLst/>
            <a:cxnLst/>
            <a:rect l="l" t="t" r="r" b="b"/>
            <a:pathLst>
              <a:path w="12179935" h="1108075">
                <a:moveTo>
                  <a:pt x="575" y="839435"/>
                </a:moveTo>
                <a:lnTo>
                  <a:pt x="0" y="893143"/>
                </a:lnTo>
                <a:lnTo>
                  <a:pt x="1180" y="946832"/>
                </a:lnTo>
                <a:lnTo>
                  <a:pt x="2945" y="1000516"/>
                </a:lnTo>
                <a:lnTo>
                  <a:pt x="4125" y="1054205"/>
                </a:lnTo>
                <a:lnTo>
                  <a:pt x="3550" y="1107913"/>
                </a:lnTo>
                <a:lnTo>
                  <a:pt x="12170470" y="1107913"/>
                </a:lnTo>
                <a:lnTo>
                  <a:pt x="12172144" y="946832"/>
                </a:lnTo>
                <a:lnTo>
                  <a:pt x="12173210" y="840020"/>
                </a:lnTo>
                <a:lnTo>
                  <a:pt x="315848" y="840020"/>
                </a:lnTo>
                <a:lnTo>
                  <a:pt x="575" y="839435"/>
                </a:lnTo>
                <a:close/>
              </a:path>
              <a:path w="12179935" h="1108075">
                <a:moveTo>
                  <a:pt x="10144182" y="0"/>
                </a:moveTo>
                <a:lnTo>
                  <a:pt x="10038060" y="1103"/>
                </a:lnTo>
                <a:lnTo>
                  <a:pt x="9936198" y="3948"/>
                </a:lnTo>
                <a:lnTo>
                  <a:pt x="9838162" y="8466"/>
                </a:lnTo>
                <a:lnTo>
                  <a:pt x="9743515" y="14587"/>
                </a:lnTo>
                <a:lnTo>
                  <a:pt x="9651818" y="22244"/>
                </a:lnTo>
                <a:lnTo>
                  <a:pt x="9562636" y="31366"/>
                </a:lnTo>
                <a:lnTo>
                  <a:pt x="9475532" y="41884"/>
                </a:lnTo>
                <a:lnTo>
                  <a:pt x="9390068" y="53730"/>
                </a:lnTo>
                <a:lnTo>
                  <a:pt x="9305809" y="66834"/>
                </a:lnTo>
                <a:lnTo>
                  <a:pt x="9194580" y="86144"/>
                </a:lnTo>
                <a:lnTo>
                  <a:pt x="9083681" y="107404"/>
                </a:lnTo>
                <a:lnTo>
                  <a:pt x="8943940" y="136472"/>
                </a:lnTo>
                <a:lnTo>
                  <a:pt x="8264703" y="289417"/>
                </a:lnTo>
                <a:lnTo>
                  <a:pt x="7929511" y="359466"/>
                </a:lnTo>
                <a:lnTo>
                  <a:pt x="7634318" y="415135"/>
                </a:lnTo>
                <a:lnTo>
                  <a:pt x="7352651" y="462945"/>
                </a:lnTo>
                <a:lnTo>
                  <a:pt x="7040853" y="510259"/>
                </a:lnTo>
                <a:lnTo>
                  <a:pt x="6695429" y="556523"/>
                </a:lnTo>
                <a:lnTo>
                  <a:pt x="6312886" y="601185"/>
                </a:lnTo>
                <a:lnTo>
                  <a:pt x="5815008" y="650527"/>
                </a:lnTo>
                <a:lnTo>
                  <a:pt x="5171195" y="702199"/>
                </a:lnTo>
                <a:lnTo>
                  <a:pt x="4439646" y="747582"/>
                </a:lnTo>
                <a:lnTo>
                  <a:pt x="3501469" y="789488"/>
                </a:lnTo>
                <a:lnTo>
                  <a:pt x="2172571" y="824922"/>
                </a:lnTo>
                <a:lnTo>
                  <a:pt x="315848" y="840020"/>
                </a:lnTo>
                <a:lnTo>
                  <a:pt x="12173210" y="840020"/>
                </a:lnTo>
                <a:lnTo>
                  <a:pt x="12179741" y="185512"/>
                </a:lnTo>
                <a:lnTo>
                  <a:pt x="11656102" y="114787"/>
                </a:lnTo>
                <a:lnTo>
                  <a:pt x="11307498" y="73707"/>
                </a:lnTo>
                <a:lnTo>
                  <a:pt x="11043067" y="46862"/>
                </a:lnTo>
                <a:lnTo>
                  <a:pt x="10800182" y="26392"/>
                </a:lnTo>
                <a:lnTo>
                  <a:pt x="10620029" y="14390"/>
                </a:lnTo>
                <a:lnTo>
                  <a:pt x="10451334" y="6100"/>
                </a:lnTo>
                <a:lnTo>
                  <a:pt x="10331711" y="2220"/>
                </a:lnTo>
                <a:lnTo>
                  <a:pt x="10217514" y="266"/>
                </a:lnTo>
                <a:lnTo>
                  <a:pt x="1014418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8" name="object 22"/>
          <p:cNvSpPr/>
          <p:nvPr/>
        </p:nvSpPr>
        <p:spPr>
          <a:xfrm>
            <a:off x="1044601" y="3754286"/>
            <a:ext cx="1999109" cy="64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9" name="object 23"/>
          <p:cNvSpPr/>
          <p:nvPr/>
        </p:nvSpPr>
        <p:spPr>
          <a:xfrm>
            <a:off x="2733956" y="3754286"/>
            <a:ext cx="652673" cy="643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10" name="object 24"/>
          <p:cNvSpPr/>
          <p:nvPr/>
        </p:nvSpPr>
        <p:spPr>
          <a:xfrm>
            <a:off x="1497230" y="4097186"/>
            <a:ext cx="1359029" cy="643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11" name="object 25"/>
          <p:cNvSpPr txBox="1"/>
          <p:nvPr/>
        </p:nvSpPr>
        <p:spPr>
          <a:xfrm>
            <a:off x="1213004" y="3830276"/>
            <a:ext cx="1918337" cy="6966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71224" marR="7620" indent="-453126" defTabSz="1370852">
              <a:spcBef>
                <a:spcPts val="150"/>
              </a:spcBef>
            </a:pPr>
            <a:r>
              <a:rPr sz="2201" spc="-8" dirty="0">
                <a:solidFill>
                  <a:prstClr val="black"/>
                </a:solidFill>
                <a:latin typeface="Arial"/>
                <a:cs typeface="Arial"/>
              </a:rPr>
              <a:t>Pencegahan</a:t>
            </a:r>
            <a:r>
              <a:rPr sz="2201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1" dirty="0">
                <a:solidFill>
                  <a:prstClr val="black"/>
                </a:solidFill>
                <a:latin typeface="Arial"/>
                <a:cs typeface="Arial"/>
              </a:rPr>
              <a:t>&amp;  Mitigasi</a:t>
            </a:r>
            <a:endParaRPr sz="220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26"/>
          <p:cNvSpPr/>
          <p:nvPr/>
        </p:nvSpPr>
        <p:spPr>
          <a:xfrm>
            <a:off x="868604" y="4913288"/>
            <a:ext cx="2271143" cy="643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13" name="object 27"/>
          <p:cNvSpPr txBox="1"/>
          <p:nvPr/>
        </p:nvSpPr>
        <p:spPr>
          <a:xfrm>
            <a:off x="1036532" y="4989731"/>
            <a:ext cx="1921193" cy="3579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defTabSz="1370852">
              <a:spcBef>
                <a:spcPts val="150"/>
              </a:spcBef>
            </a:pPr>
            <a:r>
              <a:rPr sz="2201" dirty="0">
                <a:solidFill>
                  <a:prstClr val="black"/>
                </a:solidFill>
                <a:latin typeface="Arial"/>
                <a:cs typeface="Arial"/>
              </a:rPr>
              <a:t>Kesiapsiagaan</a:t>
            </a:r>
            <a:endParaRPr sz="220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30"/>
          <p:cNvSpPr txBox="1"/>
          <p:nvPr/>
        </p:nvSpPr>
        <p:spPr>
          <a:xfrm>
            <a:off x="8101501" y="4882054"/>
            <a:ext cx="2125982" cy="3579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defTabSz="1370852">
              <a:spcBef>
                <a:spcPts val="150"/>
              </a:spcBef>
            </a:pPr>
            <a:r>
              <a:rPr sz="2201" spc="-47" dirty="0" err="1">
                <a:solidFill>
                  <a:prstClr val="black"/>
                </a:solidFill>
                <a:latin typeface="Arial"/>
                <a:cs typeface="Arial"/>
              </a:rPr>
              <a:t>Tanggap</a:t>
            </a:r>
            <a:r>
              <a:rPr sz="2201" spc="-8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201" spc="-83" dirty="0" err="1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1" dirty="0" err="1">
                <a:solidFill>
                  <a:prstClr val="black"/>
                </a:solidFill>
                <a:latin typeface="Arial"/>
                <a:cs typeface="Arial"/>
              </a:rPr>
              <a:t>arurat</a:t>
            </a:r>
            <a:endParaRPr sz="220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31"/>
          <p:cNvSpPr/>
          <p:nvPr/>
        </p:nvSpPr>
        <p:spPr>
          <a:xfrm>
            <a:off x="14753744" y="5164748"/>
            <a:ext cx="1871093" cy="643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16" name="object 32"/>
          <p:cNvSpPr/>
          <p:nvPr/>
        </p:nvSpPr>
        <p:spPr>
          <a:xfrm>
            <a:off x="16315126" y="5164748"/>
            <a:ext cx="654938" cy="6434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17" name="object 33"/>
          <p:cNvSpPr/>
          <p:nvPr/>
        </p:nvSpPr>
        <p:spPr>
          <a:xfrm>
            <a:off x="14799509" y="5507635"/>
            <a:ext cx="2047115" cy="6434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18" name="object 34"/>
          <p:cNvSpPr txBox="1"/>
          <p:nvPr/>
        </p:nvSpPr>
        <p:spPr>
          <a:xfrm>
            <a:off x="14923526" y="5242068"/>
            <a:ext cx="1790702" cy="6966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63813" marR="7620" indent="-45717" defTabSz="1370852">
              <a:spcBef>
                <a:spcPts val="150"/>
              </a:spcBef>
            </a:pPr>
            <a:r>
              <a:rPr sz="2201" dirty="0">
                <a:solidFill>
                  <a:prstClr val="black"/>
                </a:solidFill>
                <a:latin typeface="Arial"/>
                <a:cs typeface="Arial"/>
              </a:rPr>
              <a:t>Rehabilitasi</a:t>
            </a:r>
            <a:r>
              <a:rPr sz="2201" spc="-14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1" dirty="0">
                <a:solidFill>
                  <a:prstClr val="black"/>
                </a:solidFill>
                <a:latin typeface="Arial"/>
                <a:cs typeface="Arial"/>
              </a:rPr>
              <a:t>&amp;  Rekonstruksi</a:t>
            </a:r>
            <a:endParaRPr sz="220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35"/>
          <p:cNvSpPr/>
          <p:nvPr/>
        </p:nvSpPr>
        <p:spPr>
          <a:xfrm>
            <a:off x="5615504" y="3202151"/>
            <a:ext cx="256223" cy="6132624"/>
          </a:xfrm>
          <a:custGeom>
            <a:avLst/>
            <a:gdLst/>
            <a:ahLst/>
            <a:cxnLst/>
            <a:rect l="l" t="t" r="r" b="b"/>
            <a:pathLst>
              <a:path h="2515870">
                <a:moveTo>
                  <a:pt x="0" y="0"/>
                </a:moveTo>
                <a:lnTo>
                  <a:pt x="0" y="2515362"/>
                </a:lnTo>
              </a:path>
            </a:pathLst>
          </a:custGeom>
          <a:ln w="38100">
            <a:solidFill>
              <a:srgbClr val="495D61"/>
            </a:solidFill>
            <a:prstDash val="lgDash"/>
          </a:ln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20" name="object 36"/>
          <p:cNvSpPr/>
          <p:nvPr/>
        </p:nvSpPr>
        <p:spPr>
          <a:xfrm>
            <a:off x="12548918" y="3301591"/>
            <a:ext cx="68579" cy="6033185"/>
          </a:xfrm>
          <a:custGeom>
            <a:avLst/>
            <a:gdLst/>
            <a:ahLst/>
            <a:cxnLst/>
            <a:rect l="l" t="t" r="r" b="b"/>
            <a:pathLst>
              <a:path h="2486025">
                <a:moveTo>
                  <a:pt x="0" y="0"/>
                </a:moveTo>
                <a:lnTo>
                  <a:pt x="0" y="2485644"/>
                </a:lnTo>
              </a:path>
            </a:pathLst>
          </a:custGeom>
          <a:ln w="38100">
            <a:solidFill>
              <a:srgbClr val="495D61"/>
            </a:solidFill>
            <a:prstDash val="lgDash"/>
          </a:ln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21" name="object 37"/>
          <p:cNvSpPr/>
          <p:nvPr/>
        </p:nvSpPr>
        <p:spPr>
          <a:xfrm>
            <a:off x="4299866" y="4570280"/>
            <a:ext cx="2834640" cy="823913"/>
          </a:xfrm>
          <a:custGeom>
            <a:avLst/>
            <a:gdLst/>
            <a:ahLst/>
            <a:cxnLst/>
            <a:rect l="l" t="t" r="r" b="b"/>
            <a:pathLst>
              <a:path w="1889760" h="549275">
                <a:moveTo>
                  <a:pt x="1530319" y="0"/>
                </a:moveTo>
                <a:lnTo>
                  <a:pt x="1480343" y="234"/>
                </a:lnTo>
                <a:lnTo>
                  <a:pt x="1429593" y="1307"/>
                </a:lnTo>
                <a:lnTo>
                  <a:pt x="1378171" y="3220"/>
                </a:lnTo>
                <a:lnTo>
                  <a:pt x="1326183" y="5975"/>
                </a:lnTo>
                <a:lnTo>
                  <a:pt x="1273731" y="9573"/>
                </a:lnTo>
                <a:lnTo>
                  <a:pt x="1220920" y="14016"/>
                </a:lnTo>
                <a:lnTo>
                  <a:pt x="1167853" y="19307"/>
                </a:lnTo>
                <a:lnTo>
                  <a:pt x="1114634" y="25445"/>
                </a:lnTo>
                <a:lnTo>
                  <a:pt x="1061368" y="32435"/>
                </a:lnTo>
                <a:lnTo>
                  <a:pt x="1008158" y="40276"/>
                </a:lnTo>
                <a:lnTo>
                  <a:pt x="955108" y="48970"/>
                </a:lnTo>
                <a:lnTo>
                  <a:pt x="902322" y="58521"/>
                </a:lnTo>
                <a:lnTo>
                  <a:pt x="849903" y="68928"/>
                </a:lnTo>
                <a:lnTo>
                  <a:pt x="797956" y="80194"/>
                </a:lnTo>
                <a:lnTo>
                  <a:pt x="746585" y="92321"/>
                </a:lnTo>
                <a:lnTo>
                  <a:pt x="695893" y="105310"/>
                </a:lnTo>
                <a:lnTo>
                  <a:pt x="645985" y="119163"/>
                </a:lnTo>
                <a:lnTo>
                  <a:pt x="596963" y="133881"/>
                </a:lnTo>
                <a:lnTo>
                  <a:pt x="548933" y="149467"/>
                </a:lnTo>
                <a:lnTo>
                  <a:pt x="501998" y="165922"/>
                </a:lnTo>
                <a:lnTo>
                  <a:pt x="456261" y="183247"/>
                </a:lnTo>
                <a:lnTo>
                  <a:pt x="411827" y="201446"/>
                </a:lnTo>
                <a:lnTo>
                  <a:pt x="368800" y="220518"/>
                </a:lnTo>
                <a:lnTo>
                  <a:pt x="327283" y="240466"/>
                </a:lnTo>
                <a:lnTo>
                  <a:pt x="287381" y="261292"/>
                </a:lnTo>
                <a:lnTo>
                  <a:pt x="249197" y="282997"/>
                </a:lnTo>
                <a:lnTo>
                  <a:pt x="212834" y="305583"/>
                </a:lnTo>
                <a:lnTo>
                  <a:pt x="178398" y="329052"/>
                </a:lnTo>
                <a:lnTo>
                  <a:pt x="145992" y="353405"/>
                </a:lnTo>
                <a:lnTo>
                  <a:pt x="115720" y="378644"/>
                </a:lnTo>
                <a:lnTo>
                  <a:pt x="87685" y="404771"/>
                </a:lnTo>
                <a:lnTo>
                  <a:pt x="38744" y="459695"/>
                </a:lnTo>
                <a:lnTo>
                  <a:pt x="0" y="518192"/>
                </a:lnTo>
                <a:lnTo>
                  <a:pt x="79451" y="529136"/>
                </a:lnTo>
                <a:lnTo>
                  <a:pt x="157585" y="537549"/>
                </a:lnTo>
                <a:lnTo>
                  <a:pt x="234374" y="543538"/>
                </a:lnTo>
                <a:lnTo>
                  <a:pt x="309792" y="547209"/>
                </a:lnTo>
                <a:lnTo>
                  <a:pt x="383811" y="548670"/>
                </a:lnTo>
                <a:lnTo>
                  <a:pt x="456404" y="548027"/>
                </a:lnTo>
                <a:lnTo>
                  <a:pt x="527543" y="545388"/>
                </a:lnTo>
                <a:lnTo>
                  <a:pt x="597202" y="540861"/>
                </a:lnTo>
                <a:lnTo>
                  <a:pt x="665352" y="534552"/>
                </a:lnTo>
                <a:lnTo>
                  <a:pt x="731967" y="526568"/>
                </a:lnTo>
                <a:lnTo>
                  <a:pt x="797019" y="517017"/>
                </a:lnTo>
                <a:lnTo>
                  <a:pt x="860482" y="506006"/>
                </a:lnTo>
                <a:lnTo>
                  <a:pt x="922327" y="493641"/>
                </a:lnTo>
                <a:lnTo>
                  <a:pt x="982528" y="480030"/>
                </a:lnTo>
                <a:lnTo>
                  <a:pt x="1041057" y="465281"/>
                </a:lnTo>
                <a:lnTo>
                  <a:pt x="1097887" y="449500"/>
                </a:lnTo>
                <a:lnTo>
                  <a:pt x="1152991" y="432795"/>
                </a:lnTo>
                <a:lnTo>
                  <a:pt x="1206341" y="415272"/>
                </a:lnTo>
                <a:lnTo>
                  <a:pt x="1257910" y="397038"/>
                </a:lnTo>
                <a:lnTo>
                  <a:pt x="1307672" y="378202"/>
                </a:lnTo>
                <a:lnTo>
                  <a:pt x="1355597" y="358870"/>
                </a:lnTo>
                <a:lnTo>
                  <a:pt x="1401661" y="339149"/>
                </a:lnTo>
                <a:lnTo>
                  <a:pt x="1445834" y="319147"/>
                </a:lnTo>
                <a:lnTo>
                  <a:pt x="1488090" y="298970"/>
                </a:lnTo>
                <a:lnTo>
                  <a:pt x="1528402" y="278725"/>
                </a:lnTo>
                <a:lnTo>
                  <a:pt x="1566741" y="258521"/>
                </a:lnTo>
                <a:lnTo>
                  <a:pt x="1603082" y="238463"/>
                </a:lnTo>
                <a:lnTo>
                  <a:pt x="1637396" y="218660"/>
                </a:lnTo>
                <a:lnTo>
                  <a:pt x="1699837" y="180244"/>
                </a:lnTo>
                <a:lnTo>
                  <a:pt x="1753845" y="144130"/>
                </a:lnTo>
                <a:lnTo>
                  <a:pt x="1799203" y="111176"/>
                </a:lnTo>
                <a:lnTo>
                  <a:pt x="1835691" y="82239"/>
                </a:lnTo>
                <a:lnTo>
                  <a:pt x="1873317" y="48239"/>
                </a:lnTo>
                <a:lnTo>
                  <a:pt x="1889759" y="28099"/>
                </a:lnTo>
                <a:lnTo>
                  <a:pt x="1849723" y="21688"/>
                </a:lnTo>
                <a:lnTo>
                  <a:pt x="1808081" y="16102"/>
                </a:lnTo>
                <a:lnTo>
                  <a:pt x="1764936" y="11342"/>
                </a:lnTo>
                <a:lnTo>
                  <a:pt x="1720394" y="7411"/>
                </a:lnTo>
                <a:lnTo>
                  <a:pt x="1674557" y="4309"/>
                </a:lnTo>
                <a:lnTo>
                  <a:pt x="1627530" y="2039"/>
                </a:lnTo>
                <a:lnTo>
                  <a:pt x="1579416" y="602"/>
                </a:lnTo>
                <a:lnTo>
                  <a:pt x="1530319" y="0"/>
                </a:lnTo>
                <a:close/>
              </a:path>
            </a:pathLst>
          </a:custGeom>
          <a:solidFill>
            <a:srgbClr val="EA0000"/>
          </a:solid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22" name="object 38"/>
          <p:cNvSpPr/>
          <p:nvPr/>
        </p:nvSpPr>
        <p:spPr>
          <a:xfrm>
            <a:off x="11493952" y="4702997"/>
            <a:ext cx="3591878" cy="804863"/>
          </a:xfrm>
          <a:custGeom>
            <a:avLst/>
            <a:gdLst/>
            <a:ahLst/>
            <a:cxnLst/>
            <a:rect l="l" t="t" r="r" b="b"/>
            <a:pathLst>
              <a:path w="2394584" h="536575">
                <a:moveTo>
                  <a:pt x="1676553" y="0"/>
                </a:moveTo>
                <a:lnTo>
                  <a:pt x="1621556" y="329"/>
                </a:lnTo>
                <a:lnTo>
                  <a:pt x="1566395" y="1436"/>
                </a:lnTo>
                <a:lnTo>
                  <a:pt x="1511133" y="3312"/>
                </a:lnTo>
                <a:lnTo>
                  <a:pt x="1455833" y="5951"/>
                </a:lnTo>
                <a:lnTo>
                  <a:pt x="1400556" y="9348"/>
                </a:lnTo>
                <a:lnTo>
                  <a:pt x="1345366" y="13494"/>
                </a:lnTo>
                <a:lnTo>
                  <a:pt x="1290326" y="18384"/>
                </a:lnTo>
                <a:lnTo>
                  <a:pt x="1235497" y="24012"/>
                </a:lnTo>
                <a:lnTo>
                  <a:pt x="1180943" y="30369"/>
                </a:lnTo>
                <a:lnTo>
                  <a:pt x="1126726" y="37450"/>
                </a:lnTo>
                <a:lnTo>
                  <a:pt x="1072910" y="45248"/>
                </a:lnTo>
                <a:lnTo>
                  <a:pt x="1019555" y="53757"/>
                </a:lnTo>
                <a:lnTo>
                  <a:pt x="966727" y="62970"/>
                </a:lnTo>
                <a:lnTo>
                  <a:pt x="914486" y="72880"/>
                </a:lnTo>
                <a:lnTo>
                  <a:pt x="862896" y="83481"/>
                </a:lnTo>
                <a:lnTo>
                  <a:pt x="812019" y="94766"/>
                </a:lnTo>
                <a:lnTo>
                  <a:pt x="761918" y="106729"/>
                </a:lnTo>
                <a:lnTo>
                  <a:pt x="712655" y="119362"/>
                </a:lnTo>
                <a:lnTo>
                  <a:pt x="664294" y="132660"/>
                </a:lnTo>
                <a:lnTo>
                  <a:pt x="616896" y="146616"/>
                </a:lnTo>
                <a:lnTo>
                  <a:pt x="570526" y="161222"/>
                </a:lnTo>
                <a:lnTo>
                  <a:pt x="525244" y="176474"/>
                </a:lnTo>
                <a:lnTo>
                  <a:pt x="481114" y="192363"/>
                </a:lnTo>
                <a:lnTo>
                  <a:pt x="438199" y="208883"/>
                </a:lnTo>
                <a:lnTo>
                  <a:pt x="396561" y="226029"/>
                </a:lnTo>
                <a:lnTo>
                  <a:pt x="356263" y="243792"/>
                </a:lnTo>
                <a:lnTo>
                  <a:pt x="317367" y="262167"/>
                </a:lnTo>
                <a:lnTo>
                  <a:pt x="279937" y="281147"/>
                </a:lnTo>
                <a:lnTo>
                  <a:pt x="244034" y="300725"/>
                </a:lnTo>
                <a:lnTo>
                  <a:pt x="209722" y="320895"/>
                </a:lnTo>
                <a:lnTo>
                  <a:pt x="177062" y="341650"/>
                </a:lnTo>
                <a:lnTo>
                  <a:pt x="116954" y="384890"/>
                </a:lnTo>
                <a:lnTo>
                  <a:pt x="64210" y="430390"/>
                </a:lnTo>
                <a:lnTo>
                  <a:pt x="19332" y="478099"/>
                </a:lnTo>
                <a:lnTo>
                  <a:pt x="0" y="502766"/>
                </a:lnTo>
                <a:lnTo>
                  <a:pt x="86626" y="512043"/>
                </a:lnTo>
                <a:lnTo>
                  <a:pt x="171835" y="519741"/>
                </a:lnTo>
                <a:lnTo>
                  <a:pt x="255618" y="525914"/>
                </a:lnTo>
                <a:lnTo>
                  <a:pt x="337963" y="530614"/>
                </a:lnTo>
                <a:lnTo>
                  <a:pt x="418860" y="533895"/>
                </a:lnTo>
                <a:lnTo>
                  <a:pt x="498298" y="535812"/>
                </a:lnTo>
                <a:lnTo>
                  <a:pt x="576268" y="536418"/>
                </a:lnTo>
                <a:lnTo>
                  <a:pt x="652758" y="535767"/>
                </a:lnTo>
                <a:lnTo>
                  <a:pt x="727759" y="533912"/>
                </a:lnTo>
                <a:lnTo>
                  <a:pt x="801259" y="530907"/>
                </a:lnTo>
                <a:lnTo>
                  <a:pt x="873249" y="526807"/>
                </a:lnTo>
                <a:lnTo>
                  <a:pt x="943718" y="521664"/>
                </a:lnTo>
                <a:lnTo>
                  <a:pt x="1012655" y="515532"/>
                </a:lnTo>
                <a:lnTo>
                  <a:pt x="1080050" y="508465"/>
                </a:lnTo>
                <a:lnTo>
                  <a:pt x="1145892" y="500517"/>
                </a:lnTo>
                <a:lnTo>
                  <a:pt x="1210172" y="491741"/>
                </a:lnTo>
                <a:lnTo>
                  <a:pt x="1272878" y="482192"/>
                </a:lnTo>
                <a:lnTo>
                  <a:pt x="1334001" y="471922"/>
                </a:lnTo>
                <a:lnTo>
                  <a:pt x="1393529" y="460986"/>
                </a:lnTo>
                <a:lnTo>
                  <a:pt x="1451453" y="449438"/>
                </a:lnTo>
                <a:lnTo>
                  <a:pt x="1507762" y="437330"/>
                </a:lnTo>
                <a:lnTo>
                  <a:pt x="1562445" y="424717"/>
                </a:lnTo>
                <a:lnTo>
                  <a:pt x="1615492" y="411653"/>
                </a:lnTo>
                <a:lnTo>
                  <a:pt x="1666893" y="398191"/>
                </a:lnTo>
                <a:lnTo>
                  <a:pt x="1716636" y="384384"/>
                </a:lnTo>
                <a:lnTo>
                  <a:pt x="1764713" y="370288"/>
                </a:lnTo>
                <a:lnTo>
                  <a:pt x="1811112" y="355955"/>
                </a:lnTo>
                <a:lnTo>
                  <a:pt x="1855822" y="341438"/>
                </a:lnTo>
                <a:lnTo>
                  <a:pt x="1898834" y="326793"/>
                </a:lnTo>
                <a:lnTo>
                  <a:pt x="1940137" y="312072"/>
                </a:lnTo>
                <a:lnTo>
                  <a:pt x="1979720" y="297329"/>
                </a:lnTo>
                <a:lnTo>
                  <a:pt x="2017574" y="282618"/>
                </a:lnTo>
                <a:lnTo>
                  <a:pt x="2053687" y="267993"/>
                </a:lnTo>
                <a:lnTo>
                  <a:pt x="2120650" y="239214"/>
                </a:lnTo>
                <a:lnTo>
                  <a:pt x="2180526" y="211423"/>
                </a:lnTo>
                <a:lnTo>
                  <a:pt x="2233231" y="185048"/>
                </a:lnTo>
                <a:lnTo>
                  <a:pt x="2278682" y="160520"/>
                </a:lnTo>
                <a:lnTo>
                  <a:pt x="2316796" y="138268"/>
                </a:lnTo>
                <a:lnTo>
                  <a:pt x="2360026" y="110098"/>
                </a:lnTo>
                <a:lnTo>
                  <a:pt x="2391204" y="84516"/>
                </a:lnTo>
                <a:lnTo>
                  <a:pt x="2394204" y="80618"/>
                </a:lnTo>
                <a:lnTo>
                  <a:pt x="2348081" y="69383"/>
                </a:lnTo>
                <a:lnTo>
                  <a:pt x="2300918" y="59016"/>
                </a:lnTo>
                <a:lnTo>
                  <a:pt x="2252776" y="49513"/>
                </a:lnTo>
                <a:lnTo>
                  <a:pt x="2203718" y="40865"/>
                </a:lnTo>
                <a:lnTo>
                  <a:pt x="2153807" y="33066"/>
                </a:lnTo>
                <a:lnTo>
                  <a:pt x="2103106" y="26110"/>
                </a:lnTo>
                <a:lnTo>
                  <a:pt x="2051676" y="19989"/>
                </a:lnTo>
                <a:lnTo>
                  <a:pt x="1999581" y="14698"/>
                </a:lnTo>
                <a:lnTo>
                  <a:pt x="1946884" y="10230"/>
                </a:lnTo>
                <a:lnTo>
                  <a:pt x="1893647" y="6578"/>
                </a:lnTo>
                <a:lnTo>
                  <a:pt x="1839933" y="3736"/>
                </a:lnTo>
                <a:lnTo>
                  <a:pt x="1785804" y="1696"/>
                </a:lnTo>
                <a:lnTo>
                  <a:pt x="1731323" y="453"/>
                </a:lnTo>
                <a:lnTo>
                  <a:pt x="167655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23" name="object 39"/>
          <p:cNvSpPr/>
          <p:nvPr/>
        </p:nvSpPr>
        <p:spPr>
          <a:xfrm>
            <a:off x="5191406" y="4597754"/>
            <a:ext cx="897257" cy="5177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24" name="object 40"/>
          <p:cNvSpPr/>
          <p:nvPr/>
        </p:nvSpPr>
        <p:spPr>
          <a:xfrm>
            <a:off x="5102299" y="4872074"/>
            <a:ext cx="1075562" cy="5177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25" name="object 41"/>
          <p:cNvSpPr txBox="1"/>
          <p:nvPr/>
        </p:nvSpPr>
        <p:spPr>
          <a:xfrm>
            <a:off x="5235032" y="4658261"/>
            <a:ext cx="801053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07588" defTabSz="1370852">
              <a:spcBef>
                <a:spcPts val="150"/>
              </a:spcBef>
            </a:pPr>
            <a:r>
              <a:rPr spc="-8" dirty="0">
                <a:solidFill>
                  <a:srgbClr val="FFFFFF"/>
                </a:solidFill>
                <a:latin typeface="Arial"/>
                <a:cs typeface="Arial"/>
              </a:rPr>
              <a:t>Siaga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0" defTabSz="1370852">
              <a:spcBef>
                <a:spcPts val="8"/>
              </a:spcBef>
            </a:pPr>
            <a:r>
              <a:rPr spc="-8" dirty="0">
                <a:solidFill>
                  <a:srgbClr val="FFFFFF"/>
                </a:solidFill>
                <a:latin typeface="Arial"/>
                <a:cs typeface="Arial"/>
              </a:rPr>
              <a:t>Darurat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45"/>
          <p:cNvSpPr/>
          <p:nvPr/>
        </p:nvSpPr>
        <p:spPr>
          <a:xfrm>
            <a:off x="12924944" y="4981784"/>
            <a:ext cx="325757" cy="4332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31" name="object 47"/>
          <p:cNvSpPr txBox="1"/>
          <p:nvPr/>
        </p:nvSpPr>
        <p:spPr>
          <a:xfrm>
            <a:off x="11788880" y="4983237"/>
            <a:ext cx="2706758" cy="264624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 algn="ctr" defTabSz="1370852">
              <a:spcBef>
                <a:spcPts val="143"/>
              </a:spcBef>
            </a:pPr>
            <a:r>
              <a:rPr lang="en-US" sz="1601" spc="-8" dirty="0" err="1">
                <a:solidFill>
                  <a:srgbClr val="FFFFFF"/>
                </a:solidFill>
                <a:latin typeface="Arial"/>
                <a:cs typeface="Arial"/>
              </a:rPr>
              <a:t>Transisi</a:t>
            </a:r>
            <a:r>
              <a:rPr lang="en-US" sz="1601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1" spc="-8" dirty="0" err="1">
                <a:solidFill>
                  <a:srgbClr val="FFFFFF"/>
                </a:solidFill>
                <a:latin typeface="Arial"/>
                <a:cs typeface="Arial"/>
              </a:rPr>
              <a:t>Darurat-</a:t>
            </a:r>
            <a:r>
              <a:rPr lang="en-US" sz="1601" spc="-8" dirty="0" err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1" spc="-8" dirty="0" err="1">
                <a:solidFill>
                  <a:srgbClr val="FFFFFF"/>
                </a:solidFill>
                <a:latin typeface="Arial"/>
                <a:cs typeface="Arial"/>
              </a:rPr>
              <a:t>emulihan</a:t>
            </a:r>
            <a:endParaRPr sz="160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48"/>
          <p:cNvSpPr txBox="1">
            <a:spLocks/>
          </p:cNvSpPr>
          <p:nvPr/>
        </p:nvSpPr>
        <p:spPr>
          <a:xfrm>
            <a:off x="868584" y="390976"/>
            <a:ext cx="16484328" cy="17684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 algn="ctr">
              <a:lnSpc>
                <a:spcPct val="100000"/>
              </a:lnSpc>
              <a:spcBef>
                <a:spcPts val="150"/>
              </a:spcBef>
            </a:pPr>
            <a:r>
              <a:rPr lang="en-US" sz="5600" b="1" spc="-8" dirty="0">
                <a:cs typeface="Arial"/>
              </a:rPr>
              <a:t>TAHAPAN </a:t>
            </a:r>
          </a:p>
          <a:p>
            <a:pPr marL="19050" algn="ctr">
              <a:lnSpc>
                <a:spcPct val="100000"/>
              </a:lnSpc>
              <a:spcBef>
                <a:spcPts val="150"/>
              </a:spcBef>
            </a:pPr>
            <a:r>
              <a:rPr lang="en-US" sz="5600" b="1" spc="-8" dirty="0">
                <a:cs typeface="Arial"/>
              </a:rPr>
              <a:t>PENYELENGGARAAN </a:t>
            </a:r>
            <a:r>
              <a:rPr lang="id-ID" sz="5600" b="1" spc="-8" dirty="0">
                <a:cs typeface="Arial"/>
              </a:rPr>
              <a:t>PENANGGULANGAN</a:t>
            </a:r>
            <a:r>
              <a:rPr lang="id-ID" sz="5600" b="1" spc="38" dirty="0">
                <a:cs typeface="Arial"/>
              </a:rPr>
              <a:t> </a:t>
            </a:r>
            <a:r>
              <a:rPr lang="id-ID" sz="5600" b="1" spc="-8" dirty="0">
                <a:cs typeface="Arial"/>
              </a:rPr>
              <a:t>BENCANA</a:t>
            </a:r>
          </a:p>
        </p:txBody>
      </p:sp>
      <p:sp>
        <p:nvSpPr>
          <p:cNvPr id="33" name="object 50"/>
          <p:cNvSpPr txBox="1"/>
          <p:nvPr/>
        </p:nvSpPr>
        <p:spPr>
          <a:xfrm>
            <a:off x="5644070" y="2608937"/>
            <a:ext cx="6905627" cy="599203"/>
          </a:xfrm>
          <a:prstGeom prst="rect">
            <a:avLst/>
          </a:prstGeom>
          <a:solidFill>
            <a:srgbClr val="F89452"/>
          </a:solidFill>
        </p:spPr>
        <p:txBody>
          <a:bodyPr vert="horz" wrap="square" lIns="0" tIns="44768" rIns="0" bIns="0" rtlCol="0">
            <a:spAutoFit/>
          </a:bodyPr>
          <a:lstStyle/>
          <a:p>
            <a:pPr marR="17145" algn="ctr" defTabSz="1370852">
              <a:spcBef>
                <a:spcPts val="353"/>
              </a:spcBef>
            </a:pPr>
            <a:r>
              <a:rPr lang="en-US" sz="3600" b="1" spc="-60" dirty="0">
                <a:solidFill>
                  <a:prstClr val="black"/>
                </a:solidFill>
                <a:cs typeface="Calibri"/>
              </a:rPr>
              <a:t>SAAT TANGGAP </a:t>
            </a:r>
            <a:r>
              <a:rPr sz="3600" b="1" spc="-60" dirty="0">
                <a:solidFill>
                  <a:prstClr val="black"/>
                </a:solidFill>
                <a:cs typeface="Calibri"/>
              </a:rPr>
              <a:t>DARURAT</a:t>
            </a:r>
            <a:endParaRPr sz="3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object 51"/>
          <p:cNvSpPr txBox="1"/>
          <p:nvPr/>
        </p:nvSpPr>
        <p:spPr>
          <a:xfrm>
            <a:off x="12548942" y="2608937"/>
            <a:ext cx="5707382" cy="592469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8099" rIns="0" bIns="0" rtlCol="0">
            <a:spAutoFit/>
          </a:bodyPr>
          <a:lstStyle/>
          <a:p>
            <a:pPr marL="1235685" defTabSz="1370852">
              <a:spcBef>
                <a:spcPts val="300"/>
              </a:spcBef>
            </a:pPr>
            <a:r>
              <a:rPr sz="3600" b="1" spc="-53">
                <a:solidFill>
                  <a:prstClr val="black"/>
                </a:solidFill>
                <a:cs typeface="Calibri"/>
              </a:rPr>
              <a:t>PASCA</a:t>
            </a:r>
            <a:r>
              <a:rPr sz="3600" b="1">
                <a:solidFill>
                  <a:prstClr val="black"/>
                </a:solidFill>
                <a:cs typeface="Calibri"/>
              </a:rPr>
              <a:t>BENCANA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52"/>
          <p:cNvSpPr/>
          <p:nvPr/>
        </p:nvSpPr>
        <p:spPr>
          <a:xfrm>
            <a:off x="-2380" y="2597504"/>
            <a:ext cx="5616893" cy="693420"/>
          </a:xfrm>
          <a:custGeom>
            <a:avLst/>
            <a:gdLst/>
            <a:ahLst/>
            <a:cxnLst/>
            <a:rect l="l" t="t" r="r" b="b"/>
            <a:pathLst>
              <a:path w="3744595" h="462280">
                <a:moveTo>
                  <a:pt x="0" y="461772"/>
                </a:moveTo>
                <a:lnTo>
                  <a:pt x="3744467" y="461772"/>
                </a:lnTo>
                <a:lnTo>
                  <a:pt x="3744467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36" name="object 53"/>
          <p:cNvSpPr txBox="1"/>
          <p:nvPr/>
        </p:nvSpPr>
        <p:spPr>
          <a:xfrm>
            <a:off x="978405" y="2655915"/>
            <a:ext cx="3378324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defTabSz="1370852">
              <a:spcBef>
                <a:spcPts val="150"/>
              </a:spcBef>
            </a:pPr>
            <a:r>
              <a:rPr sz="3600" b="1" spc="-8" dirty="0">
                <a:solidFill>
                  <a:prstClr val="black"/>
                </a:solidFill>
                <a:cs typeface="Calibri"/>
              </a:rPr>
              <a:t>PRA</a:t>
            </a:r>
            <a:r>
              <a:rPr sz="3600" b="1" dirty="0">
                <a:solidFill>
                  <a:prstClr val="black"/>
                </a:solidFill>
                <a:cs typeface="Calibri"/>
              </a:rPr>
              <a:t>BENCANA</a:t>
            </a:r>
            <a:endParaRPr sz="3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7" name="object 3"/>
          <p:cNvSpPr/>
          <p:nvPr/>
        </p:nvSpPr>
        <p:spPr>
          <a:xfrm>
            <a:off x="12924944" y="5878250"/>
            <a:ext cx="5038317" cy="33381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38" name="object 9"/>
          <p:cNvSpPr/>
          <p:nvPr/>
        </p:nvSpPr>
        <p:spPr>
          <a:xfrm>
            <a:off x="826004" y="6630263"/>
            <a:ext cx="3815927" cy="32511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39" name="object 10"/>
          <p:cNvSpPr/>
          <p:nvPr/>
        </p:nvSpPr>
        <p:spPr>
          <a:xfrm>
            <a:off x="7187271" y="6798613"/>
            <a:ext cx="4098798" cy="2772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0852"/>
            <a:endParaRPr sz="2801">
              <a:solidFill>
                <a:prstClr val="black"/>
              </a:solidFill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11769215" y="8994116"/>
            <a:ext cx="4436849" cy="1230086"/>
          </a:xfrm>
          <a:prstGeom prst="horizontalScroll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7099" tIns="68579" rIns="137099" bIns="68579" rtlCol="0" anchor="ctr"/>
          <a:lstStyle/>
          <a:p>
            <a:pPr algn="ctr" defTabSz="1370852"/>
            <a:r>
              <a:rPr lang="en-US" sz="3000" dirty="0">
                <a:solidFill>
                  <a:prstClr val="black"/>
                </a:solidFill>
                <a:latin typeface="Berlin Sans FB" panose="020E0602020502020306" pitchFamily="34" charset="0"/>
              </a:rPr>
              <a:t>Build back better, saver and sustainable</a:t>
            </a:r>
            <a:endParaRPr lang="id-ID" sz="3000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41" name="object 30"/>
          <p:cNvSpPr txBox="1"/>
          <p:nvPr/>
        </p:nvSpPr>
        <p:spPr>
          <a:xfrm>
            <a:off x="11520041" y="4371772"/>
            <a:ext cx="2125982" cy="3579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defTabSz="1370852">
              <a:spcBef>
                <a:spcPts val="150"/>
              </a:spcBef>
            </a:pPr>
            <a:r>
              <a:rPr lang="en-US" sz="2201" b="1" spc="-47" dirty="0" err="1">
                <a:solidFill>
                  <a:prstClr val="black"/>
                </a:solidFill>
                <a:latin typeface="Arial"/>
                <a:cs typeface="Arial"/>
              </a:rPr>
              <a:t>Pemulihan</a:t>
            </a:r>
            <a:r>
              <a:rPr lang="en-US" sz="2201" b="1" spc="-47" dirty="0">
                <a:solidFill>
                  <a:prstClr val="black"/>
                </a:solidFill>
                <a:latin typeface="Arial"/>
                <a:cs typeface="Arial"/>
              </a:rPr>
              <a:t>/RPD</a:t>
            </a:r>
            <a:endParaRPr sz="2201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48446" y="4324880"/>
            <a:ext cx="3547191" cy="123189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7D8D47-D2B8-E193-FD95-DCA8EC68106D}"/>
              </a:ext>
            </a:extLst>
          </p:cNvPr>
          <p:cNvGrpSpPr/>
          <p:nvPr/>
        </p:nvGrpSpPr>
        <p:grpSpPr>
          <a:xfrm>
            <a:off x="12326780" y="165806"/>
            <a:ext cx="5867400" cy="799384"/>
            <a:chOff x="11734800" y="319222"/>
            <a:chExt cx="5867400" cy="799384"/>
          </a:xfrm>
        </p:grpSpPr>
        <p:pic>
          <p:nvPicPr>
            <p:cNvPr id="26" name="Google Shape;101;p14">
              <a:extLst>
                <a:ext uri="{FF2B5EF4-FFF2-40B4-BE49-F238E27FC236}">
                  <a16:creationId xmlns:a16="http://schemas.microsoft.com/office/drawing/2014/main" id="{450EA248-5735-67FA-A3D8-59F7E916C0D8}"/>
                </a:ext>
              </a:extLst>
            </p:cNvPr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4">
              <a:extLst>
                <a:ext uri="{FF2B5EF4-FFF2-40B4-BE49-F238E27FC236}">
                  <a16:creationId xmlns:a16="http://schemas.microsoft.com/office/drawing/2014/main" id="{77B377A1-D032-DCEC-A970-CC882743C3C5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ACFA819-C1F4-5DF3-A3B0-721930F239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57" y="57325"/>
            <a:ext cx="1511694" cy="15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735855" y="1753920"/>
            <a:ext cx="4946241" cy="1002030"/>
          </a:xfrm>
          <a:prstGeom prst="snip2DiagRect">
            <a:avLst/>
          </a:pr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13877923" y="1946775"/>
            <a:ext cx="3679156" cy="51167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en-US" sz="3200" b="1" spc="-15" dirty="0">
                <a:solidFill>
                  <a:srgbClr val="FFFFFF"/>
                </a:solidFill>
                <a:latin typeface="Calibri Light"/>
                <a:cs typeface="Calibri Light"/>
              </a:rPr>
              <a:t>PASCA BENCANA</a:t>
            </a:r>
            <a:endParaRPr sz="3200" b="1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3815" y="1725528"/>
            <a:ext cx="5161621" cy="1002030"/>
          </a:xfrm>
          <a:prstGeom prst="snip2DiagRect">
            <a:avLst/>
          </a:pr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9" name="object 9"/>
          <p:cNvSpPr txBox="1"/>
          <p:nvPr/>
        </p:nvSpPr>
        <p:spPr>
          <a:xfrm>
            <a:off x="8553317" y="1970703"/>
            <a:ext cx="2775327" cy="51167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en-US" sz="3200" b="1" dirty="0">
                <a:solidFill>
                  <a:schemeClr val="bg1"/>
                </a:solidFill>
                <a:latin typeface="Calibri Light"/>
                <a:cs typeface="Calibri Light"/>
              </a:rPr>
              <a:t>SAAT BENCANA</a:t>
            </a:r>
            <a:endParaRPr sz="32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26443" y="1725528"/>
            <a:ext cx="5471160" cy="971550"/>
          </a:xfrm>
          <a:prstGeom prst="snip1Rect">
            <a:avLst/>
          </a:pr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2700" dirty="0"/>
          </a:p>
        </p:txBody>
      </p:sp>
      <p:sp>
        <p:nvSpPr>
          <p:cNvPr id="13" name="object 13"/>
          <p:cNvSpPr txBox="1"/>
          <p:nvPr/>
        </p:nvSpPr>
        <p:spPr>
          <a:xfrm>
            <a:off x="2722271" y="1889192"/>
            <a:ext cx="2908117" cy="51167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en-US" sz="3200" b="1" spc="-15" dirty="0">
                <a:solidFill>
                  <a:schemeClr val="bg1"/>
                </a:solidFill>
                <a:latin typeface="Calibri Light"/>
                <a:cs typeface="Calibri Light"/>
              </a:rPr>
              <a:t>PRA BENCANA</a:t>
            </a:r>
            <a:endParaRPr sz="32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69695" y="2265344"/>
            <a:ext cx="15832764" cy="5510702"/>
            <a:chOff x="913130" y="1510229"/>
            <a:chExt cx="10555176" cy="3673801"/>
          </a:xfrm>
        </p:grpSpPr>
        <p:sp>
          <p:nvSpPr>
            <p:cNvPr id="16" name="object 16"/>
            <p:cNvSpPr/>
            <p:nvPr/>
          </p:nvSpPr>
          <p:spPr>
            <a:xfrm>
              <a:off x="913130" y="2373630"/>
              <a:ext cx="3647440" cy="584200"/>
            </a:xfrm>
            <a:prstGeom prst="homePlat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13130" y="2373630"/>
              <a:ext cx="3647440" cy="584200"/>
            </a:xfrm>
            <a:custGeom>
              <a:avLst/>
              <a:gdLst/>
              <a:ahLst/>
              <a:cxnLst/>
              <a:rect l="l" t="t" r="r" b="b"/>
              <a:pathLst>
                <a:path w="3647440" h="584200">
                  <a:moveTo>
                    <a:pt x="0" y="584200"/>
                  </a:moveTo>
                  <a:lnTo>
                    <a:pt x="3647440" y="584200"/>
                  </a:lnTo>
                  <a:lnTo>
                    <a:pt x="3647440" y="0"/>
                  </a:lnTo>
                  <a:lnTo>
                    <a:pt x="0" y="0"/>
                  </a:lnTo>
                  <a:lnTo>
                    <a:pt x="0" y="584200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219193" y="1510229"/>
              <a:ext cx="960119" cy="586740"/>
            </a:xfrm>
            <a:custGeom>
              <a:avLst/>
              <a:gdLst/>
              <a:ahLst/>
              <a:cxnLst/>
              <a:rect l="l" t="t" r="r" b="b"/>
              <a:pathLst>
                <a:path w="960120" h="586739">
                  <a:moveTo>
                    <a:pt x="657351" y="0"/>
                  </a:moveTo>
                  <a:lnTo>
                    <a:pt x="509524" y="117982"/>
                  </a:lnTo>
                  <a:lnTo>
                    <a:pt x="432180" y="51307"/>
                  </a:lnTo>
                  <a:lnTo>
                    <a:pt x="379983" y="173354"/>
                  </a:lnTo>
                  <a:lnTo>
                    <a:pt x="200151" y="98425"/>
                  </a:lnTo>
                  <a:lnTo>
                    <a:pt x="238759" y="212343"/>
                  </a:lnTo>
                  <a:lnTo>
                    <a:pt x="52069" y="224662"/>
                  </a:lnTo>
                  <a:lnTo>
                    <a:pt x="174878" y="314832"/>
                  </a:lnTo>
                  <a:lnTo>
                    <a:pt x="0" y="349757"/>
                  </a:lnTo>
                  <a:lnTo>
                    <a:pt x="147954" y="417449"/>
                  </a:lnTo>
                  <a:lnTo>
                    <a:pt x="57150" y="484250"/>
                  </a:lnTo>
                  <a:lnTo>
                    <a:pt x="213613" y="495426"/>
                  </a:lnTo>
                  <a:lnTo>
                    <a:pt x="218566" y="586739"/>
                  </a:lnTo>
                  <a:lnTo>
                    <a:pt x="334517" y="492378"/>
                  </a:lnTo>
                  <a:lnTo>
                    <a:pt x="386714" y="535431"/>
                  </a:lnTo>
                  <a:lnTo>
                    <a:pt x="438784" y="471804"/>
                  </a:lnTo>
                  <a:lnTo>
                    <a:pt x="516127" y="511809"/>
                  </a:lnTo>
                  <a:lnTo>
                    <a:pt x="541401" y="432815"/>
                  </a:lnTo>
                  <a:lnTo>
                    <a:pt x="664209" y="471804"/>
                  </a:lnTo>
                  <a:lnTo>
                    <a:pt x="650747" y="389763"/>
                  </a:lnTo>
                  <a:lnTo>
                    <a:pt x="839088" y="424688"/>
                  </a:lnTo>
                  <a:lnTo>
                    <a:pt x="728090" y="334390"/>
                  </a:lnTo>
                  <a:lnTo>
                    <a:pt x="812038" y="306704"/>
                  </a:lnTo>
                  <a:lnTo>
                    <a:pt x="755014" y="255396"/>
                  </a:lnTo>
                  <a:lnTo>
                    <a:pt x="960119" y="180466"/>
                  </a:lnTo>
                  <a:lnTo>
                    <a:pt x="728090" y="177418"/>
                  </a:lnTo>
                  <a:lnTo>
                    <a:pt x="800353" y="86105"/>
                  </a:lnTo>
                  <a:lnTo>
                    <a:pt x="645667" y="156971"/>
                  </a:lnTo>
                  <a:lnTo>
                    <a:pt x="6573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7827" y="4574430"/>
              <a:ext cx="3840479" cy="609600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331709" y="4560569"/>
              <a:ext cx="3840479" cy="609600"/>
            </a:xfrm>
            <a:custGeom>
              <a:avLst/>
              <a:gdLst/>
              <a:ahLst/>
              <a:cxnLst/>
              <a:rect l="l" t="t" r="r" b="b"/>
              <a:pathLst>
                <a:path w="3840479" h="609600">
                  <a:moveTo>
                    <a:pt x="0" y="609599"/>
                  </a:moveTo>
                  <a:lnTo>
                    <a:pt x="3840479" y="609599"/>
                  </a:lnTo>
                  <a:lnTo>
                    <a:pt x="3840479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761850" y="6701314"/>
            <a:ext cx="4243388" cy="112723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3600" spc="-38" dirty="0">
                <a:solidFill>
                  <a:srgbClr val="FFFFFF"/>
                </a:solidFill>
                <a:latin typeface="Calibri Light"/>
                <a:cs typeface="Calibri Light"/>
              </a:rPr>
              <a:t>Manajemen</a:t>
            </a:r>
            <a:r>
              <a:rPr sz="360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 Light"/>
                <a:cs typeface="Calibri Light"/>
              </a:rPr>
              <a:t>Pemulihan</a:t>
            </a:r>
            <a:endParaRPr sz="3600">
              <a:latin typeface="Calibri Light"/>
              <a:cs typeface="Calibri Light"/>
            </a:endParaRPr>
          </a:p>
          <a:p>
            <a:pPr algn="ctr">
              <a:spcBef>
                <a:spcPts val="8"/>
              </a:spcBef>
            </a:pPr>
            <a:r>
              <a:rPr sz="3600" spc="-30" dirty="0">
                <a:solidFill>
                  <a:srgbClr val="FFFFFF"/>
                </a:solidFill>
                <a:latin typeface="Calibri Light"/>
                <a:cs typeface="Calibri Light"/>
              </a:rPr>
              <a:t>Pasca</a:t>
            </a:r>
            <a:r>
              <a:rPr sz="3600" spc="-1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 Light"/>
                <a:cs typeface="Calibri Light"/>
              </a:rPr>
              <a:t>Bencana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53100" y="4956810"/>
            <a:ext cx="6732270" cy="990600"/>
            <a:chOff x="3835400" y="3304540"/>
            <a:chExt cx="4488180" cy="660400"/>
          </a:xfrm>
        </p:grpSpPr>
        <p:sp>
          <p:nvSpPr>
            <p:cNvPr id="26" name="object 26"/>
            <p:cNvSpPr/>
            <p:nvPr/>
          </p:nvSpPr>
          <p:spPr>
            <a:xfrm>
              <a:off x="3841750" y="3310890"/>
              <a:ext cx="4475480" cy="647700"/>
            </a:xfrm>
            <a:prstGeom prst="homePlat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841750" y="3310890"/>
              <a:ext cx="4475480" cy="647700"/>
            </a:xfrm>
            <a:custGeom>
              <a:avLst/>
              <a:gdLst/>
              <a:ahLst/>
              <a:cxnLst/>
              <a:rect l="l" t="t" r="r" b="b"/>
              <a:pathLst>
                <a:path w="4475480" h="647700">
                  <a:moveTo>
                    <a:pt x="0" y="647700"/>
                  </a:moveTo>
                  <a:lnTo>
                    <a:pt x="4475480" y="647700"/>
                  </a:lnTo>
                  <a:lnTo>
                    <a:pt x="447548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190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50330" y="5128164"/>
            <a:ext cx="5335905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spc="-38" dirty="0">
                <a:solidFill>
                  <a:srgbClr val="FFFFFF"/>
                </a:solidFill>
                <a:latin typeface="Calibri Light"/>
                <a:cs typeface="Calibri Light"/>
              </a:rPr>
              <a:t>Manajemen</a:t>
            </a:r>
            <a:r>
              <a:rPr sz="360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spc="-38" dirty="0">
                <a:solidFill>
                  <a:srgbClr val="FFFFFF"/>
                </a:solidFill>
                <a:latin typeface="Calibri Light"/>
                <a:cs typeface="Calibri Light"/>
              </a:rPr>
              <a:t>Darurat</a:t>
            </a:r>
            <a:r>
              <a:rPr sz="360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 Light"/>
                <a:cs typeface="Calibri Light"/>
              </a:rPr>
              <a:t>Bencana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10201" y="3672935"/>
            <a:ext cx="4989194" cy="150938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600" spc="-38" dirty="0">
                <a:latin typeface="Calibri Light"/>
                <a:cs typeface="Calibri Light"/>
              </a:rPr>
              <a:t>Manajemen</a:t>
            </a:r>
            <a:r>
              <a:rPr sz="3600" spc="-120" dirty="0">
                <a:latin typeface="Calibri Light"/>
                <a:cs typeface="Calibri Light"/>
              </a:rPr>
              <a:t> </a:t>
            </a:r>
            <a:r>
              <a:rPr sz="3600" spc="-38" dirty="0">
                <a:latin typeface="Calibri Light"/>
                <a:cs typeface="Calibri Light"/>
              </a:rPr>
              <a:t>Risiko</a:t>
            </a:r>
            <a:r>
              <a:rPr sz="3600" spc="-127" dirty="0">
                <a:latin typeface="Calibri Light"/>
                <a:cs typeface="Calibri Light"/>
              </a:rPr>
              <a:t> </a:t>
            </a:r>
            <a:r>
              <a:rPr sz="3600" spc="-15" dirty="0">
                <a:latin typeface="Calibri Light"/>
                <a:cs typeface="Calibri Light"/>
              </a:rPr>
              <a:t>Bencana</a:t>
            </a:r>
            <a:endParaRPr sz="3600" dirty="0">
              <a:latin typeface="Calibri Light"/>
              <a:cs typeface="Calibri Light"/>
            </a:endParaRPr>
          </a:p>
          <a:p>
            <a:pPr marL="475298">
              <a:spcBef>
                <a:spcPts val="3742"/>
              </a:spcBef>
            </a:pPr>
            <a:r>
              <a:rPr sz="3000" spc="-15" dirty="0">
                <a:latin typeface="Calibri Light"/>
                <a:cs typeface="Calibri Light"/>
              </a:rPr>
              <a:t>Kajian</a:t>
            </a:r>
            <a:r>
              <a:rPr sz="3000" spc="-135" dirty="0">
                <a:latin typeface="Calibri Light"/>
                <a:cs typeface="Calibri Light"/>
              </a:rPr>
              <a:t> </a:t>
            </a:r>
            <a:r>
              <a:rPr sz="3000" spc="-15" dirty="0">
                <a:latin typeface="Calibri Light"/>
                <a:cs typeface="Calibri Light"/>
              </a:rPr>
              <a:t>Risiko</a:t>
            </a:r>
            <a:endParaRPr sz="3000" dirty="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67305" y="5154359"/>
            <a:ext cx="1870710" cy="94256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>
              <a:spcBef>
                <a:spcPts val="150"/>
              </a:spcBef>
            </a:pPr>
            <a:r>
              <a:rPr sz="3000" spc="-38" dirty="0">
                <a:latin typeface="Calibri Light"/>
                <a:cs typeface="Calibri Light"/>
              </a:rPr>
              <a:t>Pencegahan </a:t>
            </a:r>
            <a:r>
              <a:rPr sz="3000" spc="-15" dirty="0">
                <a:latin typeface="Calibri Light"/>
                <a:cs typeface="Calibri Light"/>
              </a:rPr>
              <a:t>Mitigasi</a:t>
            </a:r>
            <a:endParaRPr sz="3000" dirty="0">
              <a:latin typeface="Calibri Light"/>
              <a:cs typeface="Calibri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67305" y="6069331"/>
            <a:ext cx="2298383" cy="94256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000" spc="-15" dirty="0">
                <a:latin typeface="Calibri Light"/>
                <a:cs typeface="Calibri Light"/>
              </a:rPr>
              <a:t>Kesiapsiagaan</a:t>
            </a:r>
            <a:endParaRPr sz="3000">
              <a:latin typeface="Calibri Light"/>
              <a:cs typeface="Calibri Light"/>
            </a:endParaRPr>
          </a:p>
          <a:p>
            <a:pPr marL="19050"/>
            <a:r>
              <a:rPr sz="3000" spc="-38" dirty="0">
                <a:latin typeface="Calibri Light"/>
                <a:cs typeface="Calibri Light"/>
              </a:rPr>
              <a:t>Peringatan</a:t>
            </a:r>
            <a:r>
              <a:rPr sz="3000" spc="-75" dirty="0">
                <a:latin typeface="Calibri Light"/>
                <a:cs typeface="Calibri Light"/>
              </a:rPr>
              <a:t> </a:t>
            </a:r>
            <a:r>
              <a:rPr sz="3000" spc="-30" dirty="0">
                <a:latin typeface="Calibri Light"/>
                <a:cs typeface="Calibri Light"/>
              </a:rPr>
              <a:t>dini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48880" y="6058282"/>
            <a:ext cx="3445193" cy="32508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82001">
              <a:spcBef>
                <a:spcPts val="150"/>
              </a:spcBef>
            </a:pPr>
            <a:r>
              <a:rPr sz="3000" dirty="0">
                <a:latin typeface="Calibri Light"/>
                <a:cs typeface="Calibri Light"/>
              </a:rPr>
              <a:t>Kaji</a:t>
            </a:r>
            <a:r>
              <a:rPr sz="3000" spc="-150" dirty="0">
                <a:latin typeface="Calibri Light"/>
                <a:cs typeface="Calibri Light"/>
              </a:rPr>
              <a:t> </a:t>
            </a:r>
            <a:r>
              <a:rPr sz="3000" spc="-15" dirty="0">
                <a:latin typeface="Calibri Light"/>
                <a:cs typeface="Calibri Light"/>
              </a:rPr>
              <a:t>Cepat </a:t>
            </a:r>
            <a:r>
              <a:rPr sz="3000" spc="-30" dirty="0">
                <a:latin typeface="Calibri Light"/>
                <a:cs typeface="Calibri Light"/>
              </a:rPr>
              <a:t>Penetapan</a:t>
            </a:r>
            <a:r>
              <a:rPr sz="3000" spc="-83" dirty="0">
                <a:latin typeface="Calibri Light"/>
                <a:cs typeface="Calibri Light"/>
              </a:rPr>
              <a:t> </a:t>
            </a:r>
            <a:r>
              <a:rPr sz="3000" spc="-15" dirty="0">
                <a:latin typeface="Calibri Light"/>
                <a:cs typeface="Calibri Light"/>
              </a:rPr>
              <a:t>Status Darurat</a:t>
            </a:r>
            <a:endParaRPr sz="3000">
              <a:latin typeface="Calibri Light"/>
              <a:cs typeface="Calibri Light"/>
            </a:endParaRPr>
          </a:p>
          <a:p>
            <a:pPr marL="19050"/>
            <a:r>
              <a:rPr sz="3000" spc="-30" dirty="0">
                <a:latin typeface="Calibri Light"/>
                <a:cs typeface="Calibri Light"/>
              </a:rPr>
              <a:t>Pencarian</a:t>
            </a:r>
            <a:r>
              <a:rPr sz="3000" spc="-38" dirty="0">
                <a:latin typeface="Calibri Light"/>
                <a:cs typeface="Calibri Light"/>
              </a:rPr>
              <a:t> </a:t>
            </a:r>
            <a:r>
              <a:rPr sz="3000" spc="-15" dirty="0">
                <a:latin typeface="Calibri Light"/>
                <a:cs typeface="Calibri Light"/>
              </a:rPr>
              <a:t>Pertolongan</a:t>
            </a:r>
            <a:endParaRPr sz="3000">
              <a:latin typeface="Calibri Light"/>
              <a:cs typeface="Calibri Light"/>
            </a:endParaRPr>
          </a:p>
          <a:p>
            <a:pPr marL="19050" marR="914400">
              <a:spcBef>
                <a:spcPts val="8"/>
              </a:spcBef>
            </a:pPr>
            <a:r>
              <a:rPr sz="3000" spc="-15" dirty="0">
                <a:latin typeface="Calibri Light"/>
                <a:cs typeface="Calibri Light"/>
              </a:rPr>
              <a:t>Evakuasi Bantuan</a:t>
            </a:r>
            <a:r>
              <a:rPr sz="3000" spc="-135" dirty="0">
                <a:latin typeface="Calibri Light"/>
                <a:cs typeface="Calibri Light"/>
              </a:rPr>
              <a:t> </a:t>
            </a:r>
            <a:r>
              <a:rPr sz="3000" spc="-30" dirty="0">
                <a:latin typeface="Calibri Light"/>
                <a:cs typeface="Calibri Light"/>
              </a:rPr>
              <a:t>Darurat</a:t>
            </a:r>
            <a:endParaRPr sz="3000">
              <a:latin typeface="Calibri Light"/>
              <a:cs typeface="Calibri Light"/>
            </a:endParaRPr>
          </a:p>
          <a:p>
            <a:pPr marL="19050"/>
            <a:r>
              <a:rPr sz="3000" spc="-30" dirty="0">
                <a:latin typeface="Calibri Light"/>
                <a:cs typeface="Calibri Light"/>
              </a:rPr>
              <a:t>Perbaikan</a:t>
            </a:r>
            <a:r>
              <a:rPr sz="3000" spc="-83" dirty="0">
                <a:latin typeface="Calibri Light"/>
                <a:cs typeface="Calibri Light"/>
              </a:rPr>
              <a:t> </a:t>
            </a:r>
            <a:r>
              <a:rPr sz="3000" spc="-15" dirty="0">
                <a:latin typeface="Calibri Light"/>
                <a:cs typeface="Calibri Light"/>
              </a:rPr>
              <a:t>Darurat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81787" y="7957125"/>
            <a:ext cx="4507230" cy="18658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000" b="1" dirty="0">
                <a:solidFill>
                  <a:srgbClr val="FF0000"/>
                </a:solidFill>
                <a:latin typeface="Calibri Light"/>
                <a:cs typeface="Calibri Light"/>
              </a:rPr>
              <a:t>Kaji</a:t>
            </a:r>
            <a:r>
              <a:rPr sz="3000" b="1" spc="-10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000" b="1" spc="-30" dirty="0">
                <a:solidFill>
                  <a:srgbClr val="FF0000"/>
                </a:solidFill>
                <a:latin typeface="Calibri Light"/>
                <a:cs typeface="Calibri Light"/>
              </a:rPr>
              <a:t>Kebutuhan</a:t>
            </a:r>
            <a:r>
              <a:rPr sz="3000" b="1" spc="-127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 Light"/>
                <a:cs typeface="Calibri Light"/>
              </a:rPr>
              <a:t>Pascabencana</a:t>
            </a:r>
            <a:endParaRPr sz="3000" b="1" dirty="0">
              <a:latin typeface="Calibri Light"/>
              <a:cs typeface="Calibri Light"/>
            </a:endParaRPr>
          </a:p>
          <a:p>
            <a:pPr marL="19050"/>
            <a:r>
              <a:rPr sz="3000" spc="-30" dirty="0">
                <a:solidFill>
                  <a:srgbClr val="1F487C"/>
                </a:solidFill>
                <a:latin typeface="Calibri Light"/>
                <a:cs typeface="Calibri Light"/>
              </a:rPr>
              <a:t>Pemulihan</a:t>
            </a:r>
            <a:r>
              <a:rPr sz="3000" spc="-75" dirty="0">
                <a:solidFill>
                  <a:srgbClr val="1F487C"/>
                </a:solidFill>
                <a:latin typeface="Calibri Light"/>
                <a:cs typeface="Calibri Light"/>
              </a:rPr>
              <a:t> </a:t>
            </a:r>
            <a:r>
              <a:rPr sz="3000" spc="-30" dirty="0">
                <a:solidFill>
                  <a:srgbClr val="1F487C"/>
                </a:solidFill>
                <a:latin typeface="Calibri Light"/>
                <a:cs typeface="Calibri Light"/>
              </a:rPr>
              <a:t>Dini</a:t>
            </a:r>
            <a:endParaRPr sz="3000" dirty="0">
              <a:latin typeface="Calibri Light"/>
              <a:cs typeface="Calibri Light"/>
            </a:endParaRPr>
          </a:p>
          <a:p>
            <a:pPr marL="19050"/>
            <a:r>
              <a:rPr sz="3000" spc="-15" dirty="0">
                <a:solidFill>
                  <a:srgbClr val="1F487C"/>
                </a:solidFill>
                <a:latin typeface="Calibri Light"/>
                <a:cs typeface="Calibri Light"/>
              </a:rPr>
              <a:t>Rekonstruksi</a:t>
            </a:r>
            <a:endParaRPr sz="3000" dirty="0">
              <a:latin typeface="Calibri Light"/>
              <a:cs typeface="Calibri Light"/>
            </a:endParaRPr>
          </a:p>
          <a:p>
            <a:pPr marL="19050"/>
            <a:r>
              <a:rPr sz="3000" spc="-38" dirty="0">
                <a:solidFill>
                  <a:srgbClr val="1F487C"/>
                </a:solidFill>
                <a:latin typeface="Calibri Light"/>
                <a:cs typeface="Calibri Light"/>
              </a:rPr>
              <a:t>Pengurangan</a:t>
            </a:r>
            <a:r>
              <a:rPr sz="3000" spc="-68" dirty="0">
                <a:solidFill>
                  <a:srgbClr val="1F487C"/>
                </a:solidFill>
                <a:latin typeface="Calibri Light"/>
                <a:cs typeface="Calibri Light"/>
              </a:rPr>
              <a:t> </a:t>
            </a:r>
            <a:r>
              <a:rPr sz="3000" spc="-30" dirty="0">
                <a:solidFill>
                  <a:srgbClr val="1F487C"/>
                </a:solidFill>
                <a:latin typeface="Calibri Light"/>
                <a:cs typeface="Calibri Light"/>
              </a:rPr>
              <a:t>Risiko</a:t>
            </a:r>
            <a:r>
              <a:rPr sz="3000" spc="-75" dirty="0">
                <a:solidFill>
                  <a:srgbClr val="1F487C"/>
                </a:solidFill>
                <a:latin typeface="Calibri Light"/>
                <a:cs typeface="Calibri Light"/>
              </a:rPr>
              <a:t> </a:t>
            </a:r>
            <a:r>
              <a:rPr sz="3000" spc="-15" dirty="0">
                <a:solidFill>
                  <a:srgbClr val="1F487C"/>
                </a:solidFill>
                <a:latin typeface="Calibri Light"/>
                <a:cs typeface="Calibri Light"/>
              </a:rPr>
              <a:t>Bencana</a:t>
            </a:r>
            <a:endParaRPr sz="3000" dirty="0">
              <a:latin typeface="Calibri Light"/>
              <a:cs typeface="Calibri Ligh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134970" y="6675120"/>
            <a:ext cx="6640830" cy="3611880"/>
          </a:xfrm>
          <a:custGeom>
            <a:avLst/>
            <a:gdLst/>
            <a:ahLst/>
            <a:cxnLst/>
            <a:rect l="l" t="t" r="r" b="b"/>
            <a:pathLst>
              <a:path w="4427220" h="2407920">
                <a:moveTo>
                  <a:pt x="0" y="401319"/>
                </a:moveTo>
                <a:lnTo>
                  <a:pt x="2700" y="354522"/>
                </a:lnTo>
                <a:lnTo>
                  <a:pt x="10600" y="309309"/>
                </a:lnTo>
                <a:lnTo>
                  <a:pt x="23399" y="265982"/>
                </a:lnTo>
                <a:lnTo>
                  <a:pt x="40795" y="224841"/>
                </a:lnTo>
                <a:lnTo>
                  <a:pt x="62487" y="186189"/>
                </a:lnTo>
                <a:lnTo>
                  <a:pt x="88174" y="150326"/>
                </a:lnTo>
                <a:lnTo>
                  <a:pt x="117554" y="117554"/>
                </a:lnTo>
                <a:lnTo>
                  <a:pt x="150326" y="88174"/>
                </a:lnTo>
                <a:lnTo>
                  <a:pt x="186189" y="62487"/>
                </a:lnTo>
                <a:lnTo>
                  <a:pt x="224841" y="40795"/>
                </a:lnTo>
                <a:lnTo>
                  <a:pt x="265982" y="23399"/>
                </a:lnTo>
                <a:lnTo>
                  <a:pt x="309309" y="10600"/>
                </a:lnTo>
                <a:lnTo>
                  <a:pt x="354522" y="2700"/>
                </a:lnTo>
                <a:lnTo>
                  <a:pt x="401320" y="0"/>
                </a:lnTo>
                <a:lnTo>
                  <a:pt x="4025900" y="0"/>
                </a:lnTo>
                <a:lnTo>
                  <a:pt x="4072697" y="2700"/>
                </a:lnTo>
                <a:lnTo>
                  <a:pt x="4117910" y="10600"/>
                </a:lnTo>
                <a:lnTo>
                  <a:pt x="4161237" y="23399"/>
                </a:lnTo>
                <a:lnTo>
                  <a:pt x="4202378" y="40795"/>
                </a:lnTo>
                <a:lnTo>
                  <a:pt x="4241030" y="62487"/>
                </a:lnTo>
                <a:lnTo>
                  <a:pt x="4276893" y="88174"/>
                </a:lnTo>
                <a:lnTo>
                  <a:pt x="4309665" y="117554"/>
                </a:lnTo>
                <a:lnTo>
                  <a:pt x="4339045" y="150326"/>
                </a:lnTo>
                <a:lnTo>
                  <a:pt x="4364732" y="186189"/>
                </a:lnTo>
                <a:lnTo>
                  <a:pt x="4386424" y="224841"/>
                </a:lnTo>
                <a:lnTo>
                  <a:pt x="4403820" y="265982"/>
                </a:lnTo>
                <a:lnTo>
                  <a:pt x="4416619" y="309309"/>
                </a:lnTo>
                <a:lnTo>
                  <a:pt x="4424519" y="354522"/>
                </a:lnTo>
                <a:lnTo>
                  <a:pt x="4427220" y="401319"/>
                </a:lnTo>
                <a:lnTo>
                  <a:pt x="4427220" y="2006587"/>
                </a:lnTo>
                <a:lnTo>
                  <a:pt x="4424519" y="2053391"/>
                </a:lnTo>
                <a:lnTo>
                  <a:pt x="4416619" y="2098610"/>
                </a:lnTo>
                <a:lnTo>
                  <a:pt x="4403820" y="2141941"/>
                </a:lnTo>
                <a:lnTo>
                  <a:pt x="4386424" y="2183084"/>
                </a:lnTo>
                <a:lnTo>
                  <a:pt x="4364732" y="2221738"/>
                </a:lnTo>
                <a:lnTo>
                  <a:pt x="4339045" y="2257601"/>
                </a:lnTo>
                <a:lnTo>
                  <a:pt x="4309665" y="2290373"/>
                </a:lnTo>
                <a:lnTo>
                  <a:pt x="4276893" y="2319752"/>
                </a:lnTo>
                <a:lnTo>
                  <a:pt x="4241030" y="2345437"/>
                </a:lnTo>
                <a:lnTo>
                  <a:pt x="4202378" y="2367128"/>
                </a:lnTo>
                <a:lnTo>
                  <a:pt x="4161237" y="2384522"/>
                </a:lnTo>
                <a:lnTo>
                  <a:pt x="4117910" y="2397320"/>
                </a:lnTo>
                <a:lnTo>
                  <a:pt x="4072697" y="2405219"/>
                </a:lnTo>
                <a:lnTo>
                  <a:pt x="4025900" y="2407919"/>
                </a:lnTo>
                <a:lnTo>
                  <a:pt x="401320" y="2407919"/>
                </a:lnTo>
                <a:lnTo>
                  <a:pt x="354522" y="2405219"/>
                </a:lnTo>
                <a:lnTo>
                  <a:pt x="309309" y="2397320"/>
                </a:lnTo>
                <a:lnTo>
                  <a:pt x="265982" y="2384522"/>
                </a:lnTo>
                <a:lnTo>
                  <a:pt x="224841" y="2367128"/>
                </a:lnTo>
                <a:lnTo>
                  <a:pt x="186189" y="2345437"/>
                </a:lnTo>
                <a:lnTo>
                  <a:pt x="150326" y="2319752"/>
                </a:lnTo>
                <a:lnTo>
                  <a:pt x="117554" y="2290373"/>
                </a:lnTo>
                <a:lnTo>
                  <a:pt x="88174" y="2257601"/>
                </a:lnTo>
                <a:lnTo>
                  <a:pt x="62487" y="2221738"/>
                </a:lnTo>
                <a:lnTo>
                  <a:pt x="40795" y="2183084"/>
                </a:lnTo>
                <a:lnTo>
                  <a:pt x="23399" y="2141941"/>
                </a:lnTo>
                <a:lnTo>
                  <a:pt x="10600" y="2098610"/>
                </a:lnTo>
                <a:lnTo>
                  <a:pt x="2700" y="2053391"/>
                </a:lnTo>
                <a:lnTo>
                  <a:pt x="0" y="2006587"/>
                </a:lnTo>
                <a:lnTo>
                  <a:pt x="0" y="401319"/>
                </a:lnTo>
                <a:close/>
              </a:path>
            </a:pathLst>
          </a:custGeom>
          <a:ln w="58419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5" name="object 35"/>
          <p:cNvSpPr txBox="1"/>
          <p:nvPr/>
        </p:nvSpPr>
        <p:spPr>
          <a:xfrm>
            <a:off x="701610" y="9527440"/>
            <a:ext cx="6949440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spc="-38" dirty="0" err="1">
                <a:latin typeface="Calibri Light"/>
                <a:cs typeface="Calibri Light"/>
              </a:rPr>
              <a:t>Dipengaruhi</a:t>
            </a:r>
            <a:r>
              <a:rPr sz="2700" spc="-38" dirty="0">
                <a:latin typeface="Calibri Light"/>
                <a:cs typeface="Calibri Light"/>
              </a:rPr>
              <a:t>:</a:t>
            </a:r>
            <a:r>
              <a:rPr lang="en-US" sz="2700" spc="-38" dirty="0">
                <a:latin typeface="Calibri Light"/>
                <a:cs typeface="Calibri Light"/>
              </a:rPr>
              <a:t> </a:t>
            </a:r>
            <a:r>
              <a:rPr sz="2700" spc="-38" dirty="0" err="1">
                <a:latin typeface="Calibri Light"/>
                <a:cs typeface="Calibri Light"/>
              </a:rPr>
              <a:t>Sosial</a:t>
            </a:r>
            <a:r>
              <a:rPr sz="2700" spc="-83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Politik</a:t>
            </a:r>
            <a:r>
              <a:rPr sz="2700" spc="-113" dirty="0">
                <a:latin typeface="Calibri Light"/>
                <a:cs typeface="Calibri Light"/>
              </a:rPr>
              <a:t> </a:t>
            </a:r>
            <a:r>
              <a:rPr sz="2700" spc="-38" dirty="0">
                <a:latin typeface="Calibri Light"/>
                <a:cs typeface="Calibri Light"/>
              </a:rPr>
              <a:t>,Ekonomi</a:t>
            </a:r>
            <a:r>
              <a:rPr sz="2700" spc="-75" dirty="0">
                <a:latin typeface="Calibri Light"/>
                <a:cs typeface="Calibri Light"/>
              </a:rPr>
              <a:t> </a:t>
            </a:r>
            <a:r>
              <a:rPr sz="2700" dirty="0">
                <a:latin typeface="Calibri Light"/>
                <a:cs typeface="Calibri Light"/>
              </a:rPr>
              <a:t>dan</a:t>
            </a:r>
            <a:r>
              <a:rPr sz="2700" spc="-83" dirty="0">
                <a:latin typeface="Calibri Light"/>
                <a:cs typeface="Calibri Light"/>
              </a:rPr>
              <a:t> </a:t>
            </a:r>
            <a:r>
              <a:rPr sz="2700" spc="-15" dirty="0">
                <a:latin typeface="Calibri Light"/>
                <a:cs typeface="Calibri Light"/>
              </a:rPr>
              <a:t>Lingkungan</a:t>
            </a:r>
            <a:endParaRPr sz="2700" dirty="0">
              <a:latin typeface="Calibri Light"/>
              <a:cs typeface="Calibri Ligh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0ACADF-3AEF-D679-39E6-9AEA13A00C66}"/>
              </a:ext>
            </a:extLst>
          </p:cNvPr>
          <p:cNvGrpSpPr/>
          <p:nvPr/>
        </p:nvGrpSpPr>
        <p:grpSpPr>
          <a:xfrm>
            <a:off x="11963400" y="459905"/>
            <a:ext cx="5867400" cy="799384"/>
            <a:chOff x="11734800" y="319222"/>
            <a:chExt cx="5867400" cy="799384"/>
          </a:xfrm>
        </p:grpSpPr>
        <p:pic>
          <p:nvPicPr>
            <p:cNvPr id="36" name="Google Shape;101;p14">
              <a:extLst>
                <a:ext uri="{FF2B5EF4-FFF2-40B4-BE49-F238E27FC236}">
                  <a16:creationId xmlns:a16="http://schemas.microsoft.com/office/drawing/2014/main" id="{CFF77BE1-6DBD-06E2-9FD6-8057FB25EF80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02;p14">
              <a:extLst>
                <a:ext uri="{FF2B5EF4-FFF2-40B4-BE49-F238E27FC236}">
                  <a16:creationId xmlns:a16="http://schemas.microsoft.com/office/drawing/2014/main" id="{D4F14D63-B605-DF15-492D-F8E28E64352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3510C8-04C5-B9F2-F334-BEC2CA3F0C7D}"/>
              </a:ext>
            </a:extLst>
          </p:cNvPr>
          <p:cNvCxnSpPr>
            <a:cxnSpLocks/>
          </p:cNvCxnSpPr>
          <p:nvPr/>
        </p:nvCxnSpPr>
        <p:spPr>
          <a:xfrm>
            <a:off x="4104798" y="2738804"/>
            <a:ext cx="0" cy="652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68F243-55B1-43AC-8855-8CF1E5043C0D}"/>
              </a:ext>
            </a:extLst>
          </p:cNvPr>
          <p:cNvCxnSpPr>
            <a:cxnSpLocks/>
          </p:cNvCxnSpPr>
          <p:nvPr/>
        </p:nvCxnSpPr>
        <p:spPr>
          <a:xfrm>
            <a:off x="15208975" y="2781300"/>
            <a:ext cx="0" cy="3581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1B8F4BD-6A64-2A08-D2F3-8C35A4CB1F3F}"/>
              </a:ext>
            </a:extLst>
          </p:cNvPr>
          <p:cNvCxnSpPr>
            <a:cxnSpLocks/>
          </p:cNvCxnSpPr>
          <p:nvPr/>
        </p:nvCxnSpPr>
        <p:spPr>
          <a:xfrm>
            <a:off x="9753600" y="2755950"/>
            <a:ext cx="0" cy="20827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339A7BD-AD8D-DA44-04F9-16529EF015A2}"/>
              </a:ext>
            </a:extLst>
          </p:cNvPr>
          <p:cNvCxnSpPr/>
          <p:nvPr/>
        </p:nvCxnSpPr>
        <p:spPr>
          <a:xfrm>
            <a:off x="1905000" y="4782502"/>
            <a:ext cx="0" cy="2310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304DA3A-BB98-4C1F-BACC-2585F170058A}"/>
              </a:ext>
            </a:extLst>
          </p:cNvPr>
          <p:cNvCxnSpPr>
            <a:cxnSpLocks/>
          </p:cNvCxnSpPr>
          <p:nvPr/>
        </p:nvCxnSpPr>
        <p:spPr>
          <a:xfrm>
            <a:off x="6858000" y="6210300"/>
            <a:ext cx="0" cy="2895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3244F82-EDE6-B6B8-DB24-92998DBDD627}"/>
              </a:ext>
            </a:extLst>
          </p:cNvPr>
          <p:cNvCxnSpPr>
            <a:cxnSpLocks/>
          </p:cNvCxnSpPr>
          <p:nvPr/>
        </p:nvCxnSpPr>
        <p:spPr>
          <a:xfrm>
            <a:off x="11582400" y="8095274"/>
            <a:ext cx="0" cy="1866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B8614030-9AD0-8082-77BB-30802A26A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7" y="55079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EBFD881E-8432-461B-BB5A-A99C71FD2FE4}"/>
              </a:ext>
            </a:extLst>
          </p:cNvPr>
          <p:cNvGrpSpPr/>
          <p:nvPr/>
        </p:nvGrpSpPr>
        <p:grpSpPr>
          <a:xfrm>
            <a:off x="5481889" y="2661017"/>
            <a:ext cx="12501324" cy="1264114"/>
            <a:chOff x="5562600" y="2164079"/>
            <a:chExt cx="12725400" cy="1684020"/>
          </a:xfrm>
        </p:grpSpPr>
        <p:grpSp>
          <p:nvGrpSpPr>
            <p:cNvPr id="2" name="object 2"/>
            <p:cNvGrpSpPr/>
            <p:nvPr/>
          </p:nvGrpSpPr>
          <p:grpSpPr>
            <a:xfrm>
              <a:off x="5562600" y="2164079"/>
              <a:ext cx="12725400" cy="1684020"/>
              <a:chOff x="3200400" y="1442719"/>
              <a:chExt cx="8991600" cy="1122680"/>
            </a:xfrm>
            <a:solidFill>
              <a:schemeClr val="accent2"/>
            </a:solidFill>
          </p:grpSpPr>
          <p:sp>
            <p:nvSpPr>
              <p:cNvPr id="3" name="object 3"/>
              <p:cNvSpPr/>
              <p:nvPr/>
            </p:nvSpPr>
            <p:spPr>
              <a:xfrm>
                <a:off x="3200400" y="1442719"/>
                <a:ext cx="8991600" cy="1122680"/>
              </a:xfrm>
              <a:prstGeom prst="snip2Diag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 sz="2700" dirty="0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3925570" y="1548129"/>
                <a:ext cx="914400" cy="914400"/>
              </a:xfrm>
              <a:prstGeom prst="snip2Diag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460973" y="1521050"/>
                <a:ext cx="914400" cy="914400"/>
              </a:xfrm>
              <a:prstGeom prst="snip2DiagRect">
                <a:avLst/>
              </a:prstGeom>
              <a:solidFill>
                <a:schemeClr val="tx1"/>
              </a:solidFill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2700" dirty="0"/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6310194" y="2446325"/>
              <a:ext cx="396240" cy="873316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sz="5550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5550" dirty="0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7799640" y="2446325"/>
              <a:ext cx="10313670" cy="845649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en-US" sz="2000" b="1" spc="338" dirty="0">
                  <a:solidFill>
                    <a:srgbClr val="FFFFFF"/>
                  </a:solidFill>
                  <a:latin typeface="Cambria"/>
                  <a:cs typeface="Cambria"/>
                </a:rPr>
                <a:t>UU</a:t>
              </a:r>
              <a:r>
                <a:rPr sz="2000" b="1" spc="23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2000" b="1" spc="278" dirty="0">
                  <a:solidFill>
                    <a:srgbClr val="FFFFFF"/>
                  </a:solidFill>
                  <a:latin typeface="Cambria"/>
                  <a:cs typeface="Cambria"/>
                </a:rPr>
                <a:t>NO.</a:t>
              </a:r>
              <a:r>
                <a:rPr sz="2000" b="1" spc="15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2000" b="1" spc="158" dirty="0">
                  <a:solidFill>
                    <a:srgbClr val="FFFFFF"/>
                  </a:solidFill>
                  <a:latin typeface="Cambria"/>
                  <a:cs typeface="Cambria"/>
                </a:rPr>
                <a:t>2</a:t>
              </a:r>
              <a:r>
                <a:rPr lang="en-US" sz="2000" b="1" spc="158" dirty="0">
                  <a:solidFill>
                    <a:srgbClr val="FFFFFF"/>
                  </a:solidFill>
                  <a:latin typeface="Cambria"/>
                  <a:cs typeface="Cambria"/>
                </a:rPr>
                <a:t>4</a:t>
              </a:r>
              <a:r>
                <a:rPr sz="2000" b="1" spc="38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2000" b="1" spc="188" dirty="0">
                  <a:solidFill>
                    <a:srgbClr val="FFFFFF"/>
                  </a:solidFill>
                  <a:latin typeface="Cambria"/>
                  <a:cs typeface="Cambria"/>
                </a:rPr>
                <a:t>TAHUN</a:t>
              </a:r>
              <a:r>
                <a:rPr sz="2000" b="1" spc="38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2000" b="1" spc="158" dirty="0">
                  <a:solidFill>
                    <a:srgbClr val="FFFFFF"/>
                  </a:solidFill>
                  <a:latin typeface="Cambria"/>
                  <a:cs typeface="Cambria"/>
                </a:rPr>
                <a:t>200</a:t>
              </a:r>
              <a:r>
                <a:rPr lang="en-US" sz="2000" b="1" spc="158" dirty="0">
                  <a:solidFill>
                    <a:srgbClr val="FFFFFF"/>
                  </a:solidFill>
                  <a:latin typeface="Cambria"/>
                  <a:cs typeface="Cambria"/>
                </a:rPr>
                <a:t>7</a:t>
              </a:r>
            </a:p>
            <a:p>
              <a:pPr marL="19050"/>
              <a:r>
                <a:rPr lang="en-US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TENTANG PENANGGULANGAN BENCANA</a:t>
              </a:r>
              <a:endParaRPr sz="200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D7C028-87EB-F5C4-693F-14FE3FEC16D8}"/>
              </a:ext>
            </a:extLst>
          </p:cNvPr>
          <p:cNvGrpSpPr/>
          <p:nvPr/>
        </p:nvGrpSpPr>
        <p:grpSpPr>
          <a:xfrm>
            <a:off x="5447743" y="5507443"/>
            <a:ext cx="12535470" cy="1713110"/>
            <a:chOff x="5562600" y="4434840"/>
            <a:chExt cx="12725400" cy="2427721"/>
          </a:xfrm>
        </p:grpSpPr>
        <p:grpSp>
          <p:nvGrpSpPr>
            <p:cNvPr id="6" name="object 6"/>
            <p:cNvGrpSpPr/>
            <p:nvPr/>
          </p:nvGrpSpPr>
          <p:grpSpPr>
            <a:xfrm>
              <a:off x="5562600" y="4434840"/>
              <a:ext cx="12725400" cy="1687830"/>
              <a:chOff x="3708400" y="2956560"/>
              <a:chExt cx="8483600" cy="1125220"/>
            </a:xfrm>
            <a:solidFill>
              <a:srgbClr val="00B050"/>
            </a:solidFill>
          </p:grpSpPr>
          <p:sp>
            <p:nvSpPr>
              <p:cNvPr id="7" name="object 7"/>
              <p:cNvSpPr/>
              <p:nvPr/>
            </p:nvSpPr>
            <p:spPr>
              <a:xfrm>
                <a:off x="3708400" y="2956560"/>
                <a:ext cx="8483600" cy="1125220"/>
              </a:xfrm>
              <a:prstGeom prst="snip2Diag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 sz="270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3925570" y="3061970"/>
                <a:ext cx="914400" cy="914400"/>
              </a:xfrm>
              <a:prstGeom prst="snip2DiagRect">
                <a:avLst/>
              </a:prstGeom>
              <a:solidFill>
                <a:schemeClr val="tx1"/>
              </a:solidFill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2700" dirty="0"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6350964" y="4775503"/>
              <a:ext cx="396240" cy="1237613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en-US" sz="5550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sz="5550" dirty="0"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7799641" y="4654484"/>
              <a:ext cx="9381610" cy="2208077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lnSpc>
                  <a:spcPts val="2100"/>
                </a:lnSpc>
                <a:spcBef>
                  <a:spcPts val="150"/>
                </a:spcBef>
              </a:pPr>
              <a:r>
                <a:rPr sz="2000" b="1" spc="413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P</a:t>
              </a:r>
              <a:r>
                <a:rPr sz="2000" b="1" spc="33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E</a:t>
              </a:r>
              <a:r>
                <a:rPr sz="2000" b="1" spc="38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R</a:t>
              </a:r>
              <a:r>
                <a:rPr sz="2000" b="1" spc="10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A</a:t>
              </a:r>
              <a:r>
                <a:rPr sz="2000" b="1" spc="21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T</a:t>
              </a:r>
              <a:r>
                <a:rPr sz="2000" b="1" spc="83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U</a:t>
              </a:r>
              <a:r>
                <a:rPr sz="2000" b="1" spc="38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R</a:t>
              </a:r>
              <a:r>
                <a:rPr sz="2000" b="1" spc="19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A</a:t>
              </a:r>
              <a:r>
                <a:rPr sz="2000" b="1" spc="338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sz="2000" b="1" spc="3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sz="2000" b="1" spc="398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B</a:t>
              </a:r>
              <a:r>
                <a:rPr sz="2000" b="1" spc="344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sz="2000" b="1" spc="413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P</a:t>
              </a:r>
              <a:r>
                <a:rPr sz="2000" b="1" spc="39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B</a:t>
              </a:r>
              <a:r>
                <a:rPr sz="2000" b="1" spc="3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sz="2000" b="1" spc="344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sz="2000" b="1" spc="203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O</a:t>
              </a:r>
              <a:r>
                <a:rPr sz="2000" b="1" spc="31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.</a:t>
              </a:r>
              <a:r>
                <a:rPr lang="en-US" sz="2000" b="1" spc="18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5 </a:t>
              </a:r>
              <a:r>
                <a:rPr sz="2000" b="1" spc="127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T</a:t>
              </a:r>
              <a:r>
                <a:rPr sz="2000" b="1" spc="19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A</a:t>
              </a:r>
              <a:r>
                <a:rPr sz="2000" b="1" spc="203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H</a:t>
              </a:r>
              <a:r>
                <a:rPr sz="2000" b="1" spc="17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U</a:t>
              </a:r>
              <a:r>
                <a:rPr sz="2000" b="1" spc="338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sz="2000" b="1" spc="6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sz="2000" b="1" spc="18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20</a:t>
              </a:r>
              <a:r>
                <a:rPr lang="en-US" sz="2000" b="1" spc="18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17</a:t>
              </a:r>
            </a:p>
            <a:p>
              <a:pPr marL="19050">
                <a:spcBef>
                  <a:spcPts val="15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</a:rPr>
                <a:t>TENTANG PENYUSUNAN RENCANA REHABILITASI DAN REKONSTRUKSI PASCABENCANA</a:t>
              </a:r>
            </a:p>
            <a:p>
              <a:pPr marL="19050">
                <a:spcBef>
                  <a:spcPts val="150"/>
                </a:spcBef>
              </a:pPr>
              <a:r>
                <a:rPr lang="en-US" sz="2000" b="1" spc="-8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</a:rPr>
                <a:t> </a:t>
              </a:r>
              <a:endPara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endParaRPr>
            </a:p>
            <a:p>
              <a:pPr marL="19050">
                <a:lnSpc>
                  <a:spcPts val="2100"/>
                </a:lnSpc>
                <a:spcBef>
                  <a:spcPts val="150"/>
                </a:spcBef>
              </a:pPr>
              <a:endParaRPr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7E9299-E1AB-462B-499A-E0A2C96BFAAD}"/>
              </a:ext>
            </a:extLst>
          </p:cNvPr>
          <p:cNvGrpSpPr/>
          <p:nvPr/>
        </p:nvGrpSpPr>
        <p:grpSpPr>
          <a:xfrm>
            <a:off x="5508559" y="6850810"/>
            <a:ext cx="12550710" cy="1191009"/>
            <a:chOff x="5562600" y="6659880"/>
            <a:chExt cx="12550710" cy="1687830"/>
          </a:xfrm>
          <a:solidFill>
            <a:schemeClr val="accent6">
              <a:lumMod val="75000"/>
            </a:schemeClr>
          </a:solidFill>
        </p:grpSpPr>
        <p:grpSp>
          <p:nvGrpSpPr>
            <p:cNvPr id="10" name="object 10"/>
            <p:cNvGrpSpPr/>
            <p:nvPr/>
          </p:nvGrpSpPr>
          <p:grpSpPr>
            <a:xfrm>
              <a:off x="5562600" y="6659880"/>
              <a:ext cx="12550710" cy="1687830"/>
              <a:chOff x="3708400" y="4470399"/>
              <a:chExt cx="8483600" cy="1125220"/>
            </a:xfrm>
            <a:grpFill/>
          </p:grpSpPr>
          <p:sp>
            <p:nvSpPr>
              <p:cNvPr id="11" name="object 11"/>
              <p:cNvSpPr/>
              <p:nvPr/>
            </p:nvSpPr>
            <p:spPr>
              <a:xfrm>
                <a:off x="3708400" y="4470399"/>
                <a:ext cx="8483600" cy="1125220"/>
              </a:xfrm>
              <a:prstGeom prst="snip2DiagRect">
                <a:avLst/>
              </a:prstGeom>
              <a:grpFill/>
            </p:spPr>
            <p:txBody>
              <a:bodyPr wrap="square" lIns="0" tIns="0" rIns="0" bIns="0" rtlCol="0"/>
              <a:lstStyle/>
              <a:p>
                <a:endParaRPr sz="2700" dirty="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925570" y="4578350"/>
                <a:ext cx="914400" cy="914400"/>
              </a:xfrm>
              <a:prstGeom prst="snip2DiagRect">
                <a:avLst/>
              </a:prstGeom>
              <a:solidFill>
                <a:schemeClr val="tx1"/>
              </a:solidFill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2700" dirty="0"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6335478" y="6824580"/>
              <a:ext cx="396240" cy="1237614"/>
            </a:xfrm>
            <a:prstGeom prst="rect">
              <a:avLst/>
            </a:prstGeom>
            <a:noFill/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en-US" sz="5550" dirty="0">
                  <a:solidFill>
                    <a:srgbClr val="FFFFFF"/>
                  </a:solidFill>
                  <a:latin typeface="Calibri"/>
                  <a:cs typeface="Calibri"/>
                </a:rPr>
                <a:t>4</a:t>
              </a:r>
              <a:endParaRPr sz="5550" dirty="0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7799640" y="6888861"/>
              <a:ext cx="9566910" cy="1099495"/>
            </a:xfrm>
            <a:prstGeom prst="rect">
              <a:avLst/>
            </a:prstGeom>
            <a:grpFill/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lnSpc>
                  <a:spcPts val="1935"/>
                </a:lnSpc>
                <a:spcBef>
                  <a:spcPts val="150"/>
                </a:spcBef>
              </a:pPr>
              <a:r>
                <a:rPr lang="en-US" sz="2000" b="1" spc="36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PERATURAN</a:t>
              </a:r>
              <a:r>
                <a:rPr sz="2000" b="1" spc="4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sz="2000" b="1" spc="353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B</a:t>
              </a:r>
              <a:r>
                <a:rPr sz="2000" b="1" spc="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sz="2000" b="1" spc="36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PB</a:t>
              </a:r>
              <a:r>
                <a:rPr sz="2000" b="1" spc="7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sz="2000" b="1" spc="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sz="2000" b="1" spc="18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O</a:t>
              </a:r>
              <a:r>
                <a:rPr sz="2000" b="1" spc="293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.</a:t>
              </a:r>
              <a:r>
                <a:rPr sz="2000" b="1" spc="-127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sz="2000" b="1" spc="16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5</a:t>
              </a:r>
              <a:r>
                <a:rPr sz="2000" b="1" spc="-10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sz="2000" b="1" spc="10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T</a:t>
              </a:r>
              <a:r>
                <a:rPr sz="2000" b="1" spc="19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A</a:t>
              </a:r>
              <a:r>
                <a:rPr sz="2000" b="1" spc="278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H</a:t>
              </a:r>
              <a:r>
                <a:rPr sz="2000" b="1" spc="9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U</a:t>
              </a:r>
              <a:r>
                <a:rPr sz="2000" b="1" spc="306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sz="2000" b="1" spc="1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sz="2000" b="1" spc="15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201</a:t>
              </a:r>
              <a:r>
                <a:rPr sz="2000" b="1" spc="165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7</a:t>
              </a:r>
              <a:endParaRPr lang="en-US" sz="2000" b="1" spc="1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endParaRPr>
            </a:p>
            <a:p>
              <a:pPr marL="19050">
                <a:lnSpc>
                  <a:spcPts val="1935"/>
                </a:lnSpc>
                <a:spcBef>
                  <a:spcPts val="150"/>
                </a:spcBef>
              </a:pPr>
              <a:r>
                <a:rPr lang="en-US" sz="2000" b="1" spc="-8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</a:rPr>
                <a:t>TENTANG PENYELENGGARAAN REHABILITASI DAN REKONSTRUKSI PASCABENCANA</a:t>
              </a:r>
              <a:endParaRPr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endParaRPr>
            </a:p>
          </p:txBody>
        </p:sp>
      </p:grpSp>
      <p:sp>
        <p:nvSpPr>
          <p:cNvPr id="23" name="AutoShape 2" descr="Perlindungan Hukum Bagi Justice Collaborator - SCU">
            <a:extLst>
              <a:ext uri="{FF2B5EF4-FFF2-40B4-BE49-F238E27FC236}">
                <a16:creationId xmlns:a16="http://schemas.microsoft.com/office/drawing/2014/main" id="{7E9D6E47-4CD4-49DD-6A3B-E2AA466ED2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028" name="Picture 4" descr="Gambar Payung PNG Unduh Gratis - Lovepik">
            <a:extLst>
              <a:ext uri="{FF2B5EF4-FFF2-40B4-BE49-F238E27FC236}">
                <a16:creationId xmlns:a16="http://schemas.microsoft.com/office/drawing/2014/main" id="{EF6EDE15-0A85-F692-5D87-A8FC621C8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6590" r="5431"/>
          <a:stretch/>
        </p:blipFill>
        <p:spPr bwMode="auto">
          <a:xfrm>
            <a:off x="320469" y="2521675"/>
            <a:ext cx="4816654" cy="58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17">
            <a:extLst>
              <a:ext uri="{FF2B5EF4-FFF2-40B4-BE49-F238E27FC236}">
                <a16:creationId xmlns:a16="http://schemas.microsoft.com/office/drawing/2014/main" id="{172A23AF-964C-302D-D833-487B1DE7EBCD}"/>
              </a:ext>
            </a:extLst>
          </p:cNvPr>
          <p:cNvSpPr txBox="1"/>
          <p:nvPr/>
        </p:nvSpPr>
        <p:spPr>
          <a:xfrm>
            <a:off x="609600" y="419100"/>
            <a:ext cx="10313670" cy="102976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en-US" sz="3200" b="1" spc="338" dirty="0">
                <a:latin typeface="Cambria"/>
                <a:ea typeface="Cambria" panose="02040503050406030204" pitchFamily="18" charset="0"/>
                <a:cs typeface="Arial MT"/>
              </a:rPr>
              <a:t>REGULASI PELAKSANAAN REHABILITASI</a:t>
            </a:r>
          </a:p>
          <a:p>
            <a:pPr marL="19050">
              <a:spcBef>
                <a:spcPts val="150"/>
              </a:spcBef>
            </a:pPr>
            <a:r>
              <a:rPr lang="en-US" sz="3200" b="1" spc="338" dirty="0">
                <a:latin typeface="Cambria"/>
                <a:ea typeface="Cambria" panose="02040503050406030204" pitchFamily="18" charset="0"/>
                <a:cs typeface="Arial MT"/>
              </a:rPr>
              <a:t>DAN REKONSTRUKSI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  <a:cs typeface="Arial M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BC93F0-B95A-4637-2E12-29D79E139DFB}"/>
              </a:ext>
            </a:extLst>
          </p:cNvPr>
          <p:cNvCxnSpPr>
            <a:cxnSpLocks/>
          </p:cNvCxnSpPr>
          <p:nvPr/>
        </p:nvCxnSpPr>
        <p:spPr>
          <a:xfrm>
            <a:off x="609600" y="1601144"/>
            <a:ext cx="899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4">
            <a:extLst>
              <a:ext uri="{FF2B5EF4-FFF2-40B4-BE49-F238E27FC236}">
                <a16:creationId xmlns:a16="http://schemas.microsoft.com/office/drawing/2014/main" id="{1B504CDF-747D-F65B-AF0D-ADE4BCE14C0D}"/>
              </a:ext>
            </a:extLst>
          </p:cNvPr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6D125D31-ECC1-E46A-E921-EA48B3169039}"/>
                </a:ext>
              </a:extLst>
            </p:cNvPr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862DB708-BC14-9ED5-5747-BBBA6FE2D0C1}"/>
                </a:ext>
              </a:extLst>
            </p:cNvPr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object 14">
            <a:extLst>
              <a:ext uri="{FF2B5EF4-FFF2-40B4-BE49-F238E27FC236}">
                <a16:creationId xmlns:a16="http://schemas.microsoft.com/office/drawing/2014/main" id="{2B761ECE-6A95-5E67-6D4A-579541D2A408}"/>
              </a:ext>
            </a:extLst>
          </p:cNvPr>
          <p:cNvSpPr txBox="1"/>
          <p:nvPr/>
        </p:nvSpPr>
        <p:spPr>
          <a:xfrm>
            <a:off x="6264211" y="4249750"/>
            <a:ext cx="396240" cy="87331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en-US" sz="555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endParaRPr sz="55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CB036A-E398-4124-2894-B4867F4FB2A6}"/>
              </a:ext>
            </a:extLst>
          </p:cNvPr>
          <p:cNvGrpSpPr/>
          <p:nvPr/>
        </p:nvGrpSpPr>
        <p:grpSpPr>
          <a:xfrm>
            <a:off x="5537563" y="8178422"/>
            <a:ext cx="12650820" cy="1206737"/>
            <a:chOff x="5562600" y="6659880"/>
            <a:chExt cx="12650820" cy="1710118"/>
          </a:xfrm>
          <a:solidFill>
            <a:schemeClr val="accent6">
              <a:lumMod val="75000"/>
            </a:schemeClr>
          </a:solidFill>
        </p:grpSpPr>
        <p:grpSp>
          <p:nvGrpSpPr>
            <p:cNvPr id="49" name="object 10">
              <a:extLst>
                <a:ext uri="{FF2B5EF4-FFF2-40B4-BE49-F238E27FC236}">
                  <a16:creationId xmlns:a16="http://schemas.microsoft.com/office/drawing/2014/main" id="{4B30A0C5-CE9B-4FE0-052A-FD2BF1DAFF7E}"/>
                </a:ext>
              </a:extLst>
            </p:cNvPr>
            <p:cNvGrpSpPr/>
            <p:nvPr/>
          </p:nvGrpSpPr>
          <p:grpSpPr>
            <a:xfrm>
              <a:off x="5562600" y="6659880"/>
              <a:ext cx="12550710" cy="1687830"/>
              <a:chOff x="3708400" y="4470399"/>
              <a:chExt cx="8483600" cy="1125220"/>
            </a:xfrm>
            <a:grpFill/>
          </p:grpSpPr>
          <p:sp>
            <p:nvSpPr>
              <p:cNvPr id="52" name="object 11">
                <a:extLst>
                  <a:ext uri="{FF2B5EF4-FFF2-40B4-BE49-F238E27FC236}">
                    <a16:creationId xmlns:a16="http://schemas.microsoft.com/office/drawing/2014/main" id="{56C6EB50-4C01-BBE0-7444-E36CCD1D0B7C}"/>
                  </a:ext>
                </a:extLst>
              </p:cNvPr>
              <p:cNvSpPr/>
              <p:nvPr/>
            </p:nvSpPr>
            <p:spPr>
              <a:xfrm>
                <a:off x="3708400" y="4470399"/>
                <a:ext cx="8483600" cy="1125220"/>
              </a:xfrm>
              <a:prstGeom prst="snip2DiagRect">
                <a:avLst/>
              </a:prstGeom>
              <a:solidFill>
                <a:schemeClr val="accent5"/>
              </a:solidFill>
            </p:spPr>
            <p:txBody>
              <a:bodyPr wrap="square" lIns="0" tIns="0" rIns="0" bIns="0" rtlCol="0"/>
              <a:lstStyle/>
              <a:p>
                <a:endParaRPr sz="2700" dirty="0"/>
              </a:p>
            </p:txBody>
          </p:sp>
          <p:sp>
            <p:nvSpPr>
              <p:cNvPr id="53" name="object 13">
                <a:extLst>
                  <a:ext uri="{FF2B5EF4-FFF2-40B4-BE49-F238E27FC236}">
                    <a16:creationId xmlns:a16="http://schemas.microsoft.com/office/drawing/2014/main" id="{F429095A-17FB-D487-11AA-8234E9577432}"/>
                  </a:ext>
                </a:extLst>
              </p:cNvPr>
              <p:cNvSpPr/>
              <p:nvPr/>
            </p:nvSpPr>
            <p:spPr>
              <a:xfrm>
                <a:off x="3925570" y="4578350"/>
                <a:ext cx="914400" cy="914400"/>
              </a:xfrm>
              <a:prstGeom prst="snip2DiagRect">
                <a:avLst/>
              </a:prstGeom>
              <a:solidFill>
                <a:schemeClr val="tx1"/>
              </a:solidFill>
              <a:ln w="127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2700" dirty="0"/>
              </a:p>
            </p:txBody>
          </p:sp>
        </p:grpSp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861E941B-B57C-27E2-69B6-D1865DEF7041}"/>
                </a:ext>
              </a:extLst>
            </p:cNvPr>
            <p:cNvSpPr txBox="1"/>
            <p:nvPr/>
          </p:nvSpPr>
          <p:spPr>
            <a:xfrm>
              <a:off x="6381081" y="6875151"/>
              <a:ext cx="396240" cy="1237614"/>
            </a:xfrm>
            <a:prstGeom prst="rect">
              <a:avLst/>
            </a:prstGeom>
            <a:noFill/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en-US" sz="5550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  <a:endParaRPr sz="5550" dirty="0">
                <a:latin typeface="Calibri"/>
                <a:cs typeface="Calibri"/>
              </a:endParaRPr>
            </a:p>
          </p:txBody>
        </p:sp>
        <p:sp>
          <p:nvSpPr>
            <p:cNvPr id="51" name="object 21">
              <a:extLst>
                <a:ext uri="{FF2B5EF4-FFF2-40B4-BE49-F238E27FC236}">
                  <a16:creationId xmlns:a16="http://schemas.microsoft.com/office/drawing/2014/main" id="{5099EDA8-EE4B-2999-4756-DB8D8D62401F}"/>
                </a:ext>
              </a:extLst>
            </p:cNvPr>
            <p:cNvSpPr txBox="1"/>
            <p:nvPr/>
          </p:nvSpPr>
          <p:spPr>
            <a:xfrm>
              <a:off x="7799640" y="6888860"/>
              <a:ext cx="10413780" cy="1481138"/>
            </a:xfrm>
            <a:prstGeom prst="rect">
              <a:avLst/>
            </a:prstGeom>
            <a:noFill/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lnSpc>
                  <a:spcPts val="1935"/>
                </a:lnSpc>
                <a:spcBef>
                  <a:spcPts val="150"/>
                </a:spcBef>
              </a:pPr>
              <a:r>
                <a:rPr lang="en-US" sz="2000" b="1" spc="36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PERATURAN</a:t>
              </a:r>
              <a:r>
                <a:rPr lang="en-US" sz="2000" b="1" spc="45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lang="en-US" sz="2000" b="1" spc="35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B</a:t>
              </a:r>
              <a:r>
                <a:rPr lang="en-US" sz="2000" b="1" spc="3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lang="en-US" sz="2000" b="1" spc="36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PB</a:t>
              </a:r>
              <a:r>
                <a:rPr lang="en-US" sz="2000" b="1" spc="75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lang="en-US" sz="2000" b="1" spc="3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lang="en-US" sz="2000" b="1" spc="18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O</a:t>
              </a:r>
              <a:r>
                <a:rPr lang="en-US" sz="2000" b="1" spc="29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.</a:t>
              </a:r>
              <a:r>
                <a:rPr lang="en-US" sz="2000" b="1" spc="-127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3</a:t>
              </a:r>
              <a:r>
                <a:rPr lang="en-US" sz="2000" b="1" spc="-105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lang="en-US" sz="2000" b="1" spc="105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T</a:t>
              </a:r>
              <a:r>
                <a:rPr lang="en-US" sz="2000" b="1" spc="195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A</a:t>
              </a:r>
              <a:r>
                <a:rPr lang="en-US" sz="2000" b="1" spc="278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H</a:t>
              </a:r>
              <a:r>
                <a:rPr lang="en-US" sz="2000" b="1" spc="9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U</a:t>
              </a:r>
              <a:r>
                <a:rPr lang="en-US" sz="2000" b="1" spc="30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N</a:t>
              </a:r>
              <a:r>
                <a:rPr lang="en-US" sz="2000" b="1" spc="15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 </a:t>
              </a:r>
              <a:r>
                <a:rPr lang="en-US" sz="2000" b="1" spc="15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201</a:t>
              </a:r>
              <a:r>
                <a:rPr lang="en-US" sz="2000" b="1" spc="165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mbria"/>
                </a:rPr>
                <a:t>9</a:t>
              </a:r>
            </a:p>
            <a:p>
              <a:pPr marL="19050">
                <a:lnSpc>
                  <a:spcPts val="1935"/>
                </a:lnSpc>
                <a:spcBef>
                  <a:spcPts val="150"/>
                </a:spcBef>
              </a:pP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Tentang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Pemanfaatan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Hibah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Daerah Dari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Pemerintah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Pusat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Kepada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Pemerintah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Daerah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Untuk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Bantuan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Rehabilitasi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dan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Rekonstruksi</a:t>
              </a:r>
              <a:r>
                <a:rPr lang="en-US" sz="2000" b="1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Pascabencana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marL="19050">
                <a:lnSpc>
                  <a:spcPts val="1935"/>
                </a:lnSpc>
                <a:spcBef>
                  <a:spcPts val="150"/>
                </a:spcBef>
              </a:pPr>
              <a:endParaRPr lang="en-US" sz="2000" dirty="0">
                <a:latin typeface="Cambria" panose="02040503050406030204" pitchFamily="18" charset="0"/>
                <a:ea typeface="Cambria" panose="02040503050406030204" pitchFamily="18" charset="0"/>
                <a:cs typeface="Cambria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5256E-1557-C5FA-86EF-C1D1B44E54CA}"/>
              </a:ext>
            </a:extLst>
          </p:cNvPr>
          <p:cNvGrpSpPr/>
          <p:nvPr/>
        </p:nvGrpSpPr>
        <p:grpSpPr>
          <a:xfrm>
            <a:off x="11963400" y="459905"/>
            <a:ext cx="5867400" cy="799384"/>
            <a:chOff x="11734800" y="319222"/>
            <a:chExt cx="5867400" cy="799384"/>
          </a:xfrm>
        </p:grpSpPr>
        <p:pic>
          <p:nvPicPr>
            <p:cNvPr id="12" name="Google Shape;101;p14">
              <a:extLst>
                <a:ext uri="{FF2B5EF4-FFF2-40B4-BE49-F238E27FC236}">
                  <a16:creationId xmlns:a16="http://schemas.microsoft.com/office/drawing/2014/main" id="{641AFA53-141B-5392-0AC7-C60498DCE72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02;p14">
              <a:extLst>
                <a:ext uri="{FF2B5EF4-FFF2-40B4-BE49-F238E27FC236}">
                  <a16:creationId xmlns:a16="http://schemas.microsoft.com/office/drawing/2014/main" id="{E4A9443B-02F5-2B66-8B0A-75E14870680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35A803-6C2A-989E-BBCB-FF7241593F77}"/>
              </a:ext>
            </a:extLst>
          </p:cNvPr>
          <p:cNvGrpSpPr/>
          <p:nvPr/>
        </p:nvGrpSpPr>
        <p:grpSpPr>
          <a:xfrm>
            <a:off x="5537563" y="4154970"/>
            <a:ext cx="12479796" cy="1140930"/>
            <a:chOff x="5537563" y="4154970"/>
            <a:chExt cx="12479796" cy="1140930"/>
          </a:xfrm>
        </p:grpSpPr>
        <p:sp>
          <p:nvSpPr>
            <p:cNvPr id="37" name="object 3">
              <a:extLst>
                <a:ext uri="{FF2B5EF4-FFF2-40B4-BE49-F238E27FC236}">
                  <a16:creationId xmlns:a16="http://schemas.microsoft.com/office/drawing/2014/main" id="{3C4AF3F7-D886-466E-1C92-94CF396BD4A2}"/>
                </a:ext>
              </a:extLst>
            </p:cNvPr>
            <p:cNvSpPr/>
            <p:nvPr/>
          </p:nvSpPr>
          <p:spPr>
            <a:xfrm>
              <a:off x="5537563" y="4154970"/>
              <a:ext cx="12479796" cy="1140930"/>
            </a:xfrm>
            <a:prstGeom prst="snip2Diag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237027ED-8D17-BF9B-6C80-01626F639F9F}"/>
                </a:ext>
              </a:extLst>
            </p:cNvPr>
            <p:cNvSpPr txBox="1"/>
            <p:nvPr/>
          </p:nvSpPr>
          <p:spPr>
            <a:xfrm>
              <a:off x="7602717" y="4375524"/>
              <a:ext cx="10313670" cy="634789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sz="2000" b="1" spc="338" dirty="0">
                  <a:solidFill>
                    <a:srgbClr val="FFFFFF"/>
                  </a:solidFill>
                  <a:latin typeface="Cambria"/>
                  <a:cs typeface="Cambria"/>
                </a:rPr>
                <a:t>PP</a:t>
              </a:r>
              <a:r>
                <a:rPr sz="2000" b="1" spc="23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2000" b="1" spc="278" dirty="0">
                  <a:solidFill>
                    <a:srgbClr val="FFFFFF"/>
                  </a:solidFill>
                  <a:latin typeface="Cambria"/>
                  <a:cs typeface="Cambria"/>
                </a:rPr>
                <a:t>NO.</a:t>
              </a:r>
              <a:r>
                <a:rPr sz="2000" b="1" spc="15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2000" b="1" spc="158" dirty="0">
                  <a:solidFill>
                    <a:srgbClr val="FFFFFF"/>
                  </a:solidFill>
                  <a:latin typeface="Cambria"/>
                  <a:cs typeface="Cambria"/>
                </a:rPr>
                <a:t>21</a:t>
              </a:r>
              <a:r>
                <a:rPr sz="2000" b="1" spc="38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2000" b="1" spc="188" dirty="0">
                  <a:solidFill>
                    <a:srgbClr val="FFFFFF"/>
                  </a:solidFill>
                  <a:latin typeface="Cambria"/>
                  <a:cs typeface="Cambria"/>
                </a:rPr>
                <a:t>TAHUN</a:t>
              </a:r>
              <a:r>
                <a:rPr sz="2000" b="1" spc="38" dirty="0">
                  <a:solidFill>
                    <a:srgbClr val="FFFFFF"/>
                  </a:solidFill>
                  <a:latin typeface="Cambria"/>
                  <a:cs typeface="Cambria"/>
                </a:rPr>
                <a:t> </a:t>
              </a:r>
              <a:r>
                <a:rPr sz="2000" b="1" spc="158" dirty="0">
                  <a:solidFill>
                    <a:srgbClr val="FFFFFF"/>
                  </a:solidFill>
                  <a:latin typeface="Cambria"/>
                  <a:cs typeface="Cambria"/>
                </a:rPr>
                <a:t>2008</a:t>
              </a:r>
              <a:endParaRPr lang="en-US" sz="2000" b="1" spc="158" dirty="0">
                <a:solidFill>
                  <a:srgbClr val="FFFFFF"/>
                </a:solidFill>
                <a:latin typeface="Cambria"/>
                <a:cs typeface="Cambria"/>
              </a:endParaRPr>
            </a:p>
            <a:p>
              <a:pPr marL="19050"/>
              <a:r>
                <a:rPr lang="en-US" sz="20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TENTANG PENYELENGGARAAN PENANGGULANGAN BENCANA</a:t>
              </a:r>
              <a:endParaRPr sz="2000" dirty="0">
                <a:latin typeface="Cambria" panose="02040503050406030204" pitchFamily="18" charset="0"/>
                <a:ea typeface="Cambria" panose="02040503050406030204" pitchFamily="18" charset="0"/>
                <a:cs typeface="Arial MT"/>
              </a:endParaRPr>
            </a:p>
          </p:txBody>
        </p:sp>
        <p:sp>
          <p:nvSpPr>
            <p:cNvPr id="39" name="object 5">
              <a:extLst>
                <a:ext uri="{FF2B5EF4-FFF2-40B4-BE49-F238E27FC236}">
                  <a16:creationId xmlns:a16="http://schemas.microsoft.com/office/drawing/2014/main" id="{5E810AC9-04A8-6C6D-BC9C-FCF7BE006B63}"/>
                </a:ext>
              </a:extLst>
            </p:cNvPr>
            <p:cNvSpPr/>
            <p:nvPr/>
          </p:nvSpPr>
          <p:spPr>
            <a:xfrm>
              <a:off x="5797146" y="4206040"/>
              <a:ext cx="1294108" cy="1029595"/>
            </a:xfrm>
            <a:prstGeom prst="snip2DiagRect">
              <a:avLst/>
            </a:prstGeom>
            <a:solidFill>
              <a:schemeClr val="tx1"/>
            </a:solidFill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 dirty="0"/>
            </a:p>
          </p:txBody>
        </p:sp>
      </p:grpSp>
      <p:sp>
        <p:nvSpPr>
          <p:cNvPr id="25" name="object 15">
            <a:extLst>
              <a:ext uri="{FF2B5EF4-FFF2-40B4-BE49-F238E27FC236}">
                <a16:creationId xmlns:a16="http://schemas.microsoft.com/office/drawing/2014/main" id="{91180A7A-B20D-5591-5B34-D2E5B6D012A3}"/>
              </a:ext>
            </a:extLst>
          </p:cNvPr>
          <p:cNvSpPr txBox="1"/>
          <p:nvPr/>
        </p:nvSpPr>
        <p:spPr>
          <a:xfrm>
            <a:off x="6239074" y="4293330"/>
            <a:ext cx="390326" cy="87331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en-US" sz="55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5550" dirty="0">
              <a:latin typeface="Calibri"/>
              <a:cs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09F972-8382-FD38-2060-CF717A27E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" y="8596193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0690"/>
            <a:ext cx="16192500" cy="8576310"/>
          </a:xfrm>
          <a:custGeom>
            <a:avLst/>
            <a:gdLst/>
            <a:ahLst/>
            <a:cxnLst/>
            <a:rect l="l" t="t" r="r" b="b"/>
            <a:pathLst>
              <a:path w="10795000" h="5717540">
                <a:moveTo>
                  <a:pt x="0" y="5717539"/>
                </a:moveTo>
                <a:lnTo>
                  <a:pt x="10795000" y="5717539"/>
                </a:lnTo>
                <a:lnTo>
                  <a:pt x="10795000" y="0"/>
                </a:lnTo>
                <a:lnTo>
                  <a:pt x="0" y="0"/>
                </a:lnTo>
                <a:lnTo>
                  <a:pt x="0" y="571753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16192500" y="1710690"/>
            <a:ext cx="2095500" cy="8576310"/>
          </a:xfrm>
          <a:custGeom>
            <a:avLst/>
            <a:gdLst/>
            <a:ahLst/>
            <a:cxnLst/>
            <a:rect l="l" t="t" r="r" b="b"/>
            <a:pathLst>
              <a:path w="1397000" h="5717540">
                <a:moveTo>
                  <a:pt x="0" y="5717538"/>
                </a:moveTo>
                <a:lnTo>
                  <a:pt x="1397000" y="5717538"/>
                </a:lnTo>
                <a:lnTo>
                  <a:pt x="1397000" y="0"/>
                </a:lnTo>
                <a:lnTo>
                  <a:pt x="0" y="0"/>
                </a:lnTo>
                <a:lnTo>
                  <a:pt x="0" y="571753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/>
          <p:nvPr/>
        </p:nvSpPr>
        <p:spPr>
          <a:xfrm>
            <a:off x="16192500" y="0"/>
            <a:ext cx="2095500" cy="605790"/>
          </a:xfrm>
          <a:custGeom>
            <a:avLst/>
            <a:gdLst/>
            <a:ahLst/>
            <a:cxnLst/>
            <a:rect l="l" t="t" r="r" b="b"/>
            <a:pathLst>
              <a:path w="1397000" h="403860">
                <a:moveTo>
                  <a:pt x="0" y="403860"/>
                </a:moveTo>
                <a:lnTo>
                  <a:pt x="1397000" y="403860"/>
                </a:lnTo>
                <a:lnTo>
                  <a:pt x="1397000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6" name="object 6"/>
          <p:cNvGrpSpPr/>
          <p:nvPr/>
        </p:nvGrpSpPr>
        <p:grpSpPr>
          <a:xfrm>
            <a:off x="1040129" y="3261359"/>
            <a:ext cx="15153323" cy="1581150"/>
            <a:chOff x="693419" y="2174239"/>
            <a:chExt cx="10102215" cy="1054100"/>
          </a:xfrm>
        </p:grpSpPr>
        <p:sp>
          <p:nvSpPr>
            <p:cNvPr id="7" name="object 7"/>
            <p:cNvSpPr/>
            <p:nvPr/>
          </p:nvSpPr>
          <p:spPr>
            <a:xfrm>
              <a:off x="830529" y="2556636"/>
              <a:ext cx="9965055" cy="304800"/>
            </a:xfrm>
            <a:custGeom>
              <a:avLst/>
              <a:gdLst/>
              <a:ahLst/>
              <a:cxnLst/>
              <a:rect l="l" t="t" r="r" b="b"/>
              <a:pathLst>
                <a:path w="9965055" h="304800">
                  <a:moveTo>
                    <a:pt x="9659882" y="203279"/>
                  </a:moveTo>
                  <a:lnTo>
                    <a:pt x="9659797" y="304800"/>
                  </a:lnTo>
                  <a:lnTo>
                    <a:pt x="9863337" y="203326"/>
                  </a:lnTo>
                  <a:lnTo>
                    <a:pt x="9710724" y="203326"/>
                  </a:lnTo>
                  <a:lnTo>
                    <a:pt x="9659882" y="203279"/>
                  </a:lnTo>
                  <a:close/>
                </a:path>
                <a:path w="9965055" h="304800">
                  <a:moveTo>
                    <a:pt x="9659967" y="101679"/>
                  </a:moveTo>
                  <a:lnTo>
                    <a:pt x="9659882" y="203279"/>
                  </a:lnTo>
                  <a:lnTo>
                    <a:pt x="9710724" y="203326"/>
                  </a:lnTo>
                  <a:lnTo>
                    <a:pt x="9710851" y="101726"/>
                  </a:lnTo>
                  <a:lnTo>
                    <a:pt x="9659967" y="101679"/>
                  </a:lnTo>
                  <a:close/>
                </a:path>
                <a:path w="9965055" h="304800">
                  <a:moveTo>
                    <a:pt x="9660051" y="0"/>
                  </a:moveTo>
                  <a:lnTo>
                    <a:pt x="9659967" y="101679"/>
                  </a:lnTo>
                  <a:lnTo>
                    <a:pt x="9710851" y="101726"/>
                  </a:lnTo>
                  <a:lnTo>
                    <a:pt x="9710724" y="203326"/>
                  </a:lnTo>
                  <a:lnTo>
                    <a:pt x="9863337" y="203326"/>
                  </a:lnTo>
                  <a:lnTo>
                    <a:pt x="9964724" y="152780"/>
                  </a:lnTo>
                  <a:lnTo>
                    <a:pt x="9660051" y="0"/>
                  </a:lnTo>
                  <a:close/>
                </a:path>
                <a:path w="9965055" h="304800">
                  <a:moveTo>
                    <a:pt x="101" y="92583"/>
                  </a:moveTo>
                  <a:lnTo>
                    <a:pt x="0" y="194183"/>
                  </a:lnTo>
                  <a:lnTo>
                    <a:pt x="9659882" y="203279"/>
                  </a:lnTo>
                  <a:lnTo>
                    <a:pt x="9659967" y="101679"/>
                  </a:lnTo>
                  <a:lnTo>
                    <a:pt x="101" y="92583"/>
                  </a:lnTo>
                  <a:close/>
                </a:path>
              </a:pathLst>
            </a:custGeom>
            <a:solidFill>
              <a:srgbClr val="001F5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" name="object 8"/>
            <p:cNvSpPr/>
            <p:nvPr/>
          </p:nvSpPr>
          <p:spPr>
            <a:xfrm>
              <a:off x="707389" y="2569209"/>
              <a:ext cx="5575300" cy="266700"/>
            </a:xfrm>
            <a:custGeom>
              <a:avLst/>
              <a:gdLst/>
              <a:ahLst/>
              <a:cxnLst/>
              <a:rect l="l" t="t" r="r" b="b"/>
              <a:pathLst>
                <a:path w="5575300" h="266700">
                  <a:moveTo>
                    <a:pt x="0" y="133350"/>
                  </a:moveTo>
                  <a:lnTo>
                    <a:pt x="9781" y="81438"/>
                  </a:lnTo>
                  <a:lnTo>
                    <a:pt x="36455" y="39052"/>
                  </a:lnTo>
                  <a:lnTo>
                    <a:pt x="76016" y="10477"/>
                  </a:lnTo>
                  <a:lnTo>
                    <a:pt x="124459" y="0"/>
                  </a:lnTo>
                  <a:lnTo>
                    <a:pt x="172903" y="10477"/>
                  </a:lnTo>
                  <a:lnTo>
                    <a:pt x="212464" y="39052"/>
                  </a:lnTo>
                  <a:lnTo>
                    <a:pt x="239138" y="81438"/>
                  </a:lnTo>
                  <a:lnTo>
                    <a:pt x="248919" y="133350"/>
                  </a:lnTo>
                  <a:lnTo>
                    <a:pt x="239138" y="185261"/>
                  </a:lnTo>
                  <a:lnTo>
                    <a:pt x="212464" y="227647"/>
                  </a:lnTo>
                  <a:lnTo>
                    <a:pt x="172903" y="256222"/>
                  </a:lnTo>
                  <a:lnTo>
                    <a:pt x="124459" y="266700"/>
                  </a:lnTo>
                  <a:lnTo>
                    <a:pt x="76016" y="256222"/>
                  </a:lnTo>
                  <a:lnTo>
                    <a:pt x="36455" y="227647"/>
                  </a:lnTo>
                  <a:lnTo>
                    <a:pt x="9781" y="185261"/>
                  </a:lnTo>
                  <a:lnTo>
                    <a:pt x="0" y="133350"/>
                  </a:lnTo>
                  <a:close/>
                </a:path>
                <a:path w="5575300" h="266700">
                  <a:moveTo>
                    <a:pt x="5328920" y="133350"/>
                  </a:moveTo>
                  <a:lnTo>
                    <a:pt x="5338595" y="81438"/>
                  </a:lnTo>
                  <a:lnTo>
                    <a:pt x="5364988" y="39052"/>
                  </a:lnTo>
                  <a:lnTo>
                    <a:pt x="5404143" y="10477"/>
                  </a:lnTo>
                  <a:lnTo>
                    <a:pt x="5452110" y="0"/>
                  </a:lnTo>
                  <a:lnTo>
                    <a:pt x="5500076" y="10477"/>
                  </a:lnTo>
                  <a:lnTo>
                    <a:pt x="5539232" y="39052"/>
                  </a:lnTo>
                  <a:lnTo>
                    <a:pt x="5565624" y="81438"/>
                  </a:lnTo>
                  <a:lnTo>
                    <a:pt x="5575300" y="133350"/>
                  </a:lnTo>
                  <a:lnTo>
                    <a:pt x="5565624" y="185261"/>
                  </a:lnTo>
                  <a:lnTo>
                    <a:pt x="5539232" y="227647"/>
                  </a:lnTo>
                  <a:lnTo>
                    <a:pt x="5500076" y="256222"/>
                  </a:lnTo>
                  <a:lnTo>
                    <a:pt x="5452110" y="266700"/>
                  </a:lnTo>
                  <a:lnTo>
                    <a:pt x="5404143" y="256222"/>
                  </a:lnTo>
                  <a:lnTo>
                    <a:pt x="5364988" y="227647"/>
                  </a:lnTo>
                  <a:lnTo>
                    <a:pt x="5338595" y="185261"/>
                  </a:lnTo>
                  <a:lnTo>
                    <a:pt x="5328920" y="133350"/>
                  </a:lnTo>
                  <a:close/>
                </a:path>
              </a:pathLst>
            </a:custGeom>
            <a:ln w="27940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" name="object 9"/>
            <p:cNvSpPr/>
            <p:nvPr/>
          </p:nvSpPr>
          <p:spPr>
            <a:xfrm>
              <a:off x="2513330" y="2180589"/>
              <a:ext cx="1818639" cy="1041400"/>
            </a:xfrm>
            <a:custGeom>
              <a:avLst/>
              <a:gdLst/>
              <a:ahLst/>
              <a:cxnLst/>
              <a:rect l="l" t="t" r="r" b="b"/>
              <a:pathLst>
                <a:path w="1818639" h="1041400">
                  <a:moveTo>
                    <a:pt x="1245234" y="0"/>
                  </a:moveTo>
                  <a:lnTo>
                    <a:pt x="965072" y="209296"/>
                  </a:lnTo>
                  <a:lnTo>
                    <a:pt x="818515" y="90932"/>
                  </a:lnTo>
                  <a:lnTo>
                    <a:pt x="719836" y="307721"/>
                  </a:lnTo>
                  <a:lnTo>
                    <a:pt x="379094" y="174751"/>
                  </a:lnTo>
                  <a:lnTo>
                    <a:pt x="452246" y="376936"/>
                  </a:lnTo>
                  <a:lnTo>
                    <a:pt x="98678" y="398780"/>
                  </a:lnTo>
                  <a:lnTo>
                    <a:pt x="331343" y="558926"/>
                  </a:lnTo>
                  <a:lnTo>
                    <a:pt x="0" y="620776"/>
                  </a:lnTo>
                  <a:lnTo>
                    <a:pt x="280415" y="741045"/>
                  </a:lnTo>
                  <a:lnTo>
                    <a:pt x="108203" y="859409"/>
                  </a:lnTo>
                  <a:lnTo>
                    <a:pt x="404621" y="879348"/>
                  </a:lnTo>
                  <a:lnTo>
                    <a:pt x="414019" y="1041400"/>
                  </a:lnTo>
                  <a:lnTo>
                    <a:pt x="633730" y="873887"/>
                  </a:lnTo>
                  <a:lnTo>
                    <a:pt x="732536" y="950340"/>
                  </a:lnTo>
                  <a:lnTo>
                    <a:pt x="831215" y="837438"/>
                  </a:lnTo>
                  <a:lnTo>
                    <a:pt x="977645" y="908431"/>
                  </a:lnTo>
                  <a:lnTo>
                    <a:pt x="1025524" y="768223"/>
                  </a:lnTo>
                  <a:lnTo>
                    <a:pt x="1258061" y="837438"/>
                  </a:lnTo>
                  <a:lnTo>
                    <a:pt x="1232661" y="691896"/>
                  </a:lnTo>
                  <a:lnTo>
                    <a:pt x="1589405" y="753618"/>
                  </a:lnTo>
                  <a:lnTo>
                    <a:pt x="1379093" y="593471"/>
                  </a:lnTo>
                  <a:lnTo>
                    <a:pt x="1538223" y="544322"/>
                  </a:lnTo>
                  <a:lnTo>
                    <a:pt x="1430020" y="453263"/>
                  </a:lnTo>
                  <a:lnTo>
                    <a:pt x="1818640" y="320421"/>
                  </a:lnTo>
                  <a:lnTo>
                    <a:pt x="1379093" y="314960"/>
                  </a:lnTo>
                  <a:lnTo>
                    <a:pt x="1516125" y="152908"/>
                  </a:lnTo>
                  <a:lnTo>
                    <a:pt x="1223009" y="278511"/>
                  </a:lnTo>
                  <a:lnTo>
                    <a:pt x="124523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513330" y="2180589"/>
              <a:ext cx="1818639" cy="1041400"/>
            </a:xfrm>
            <a:custGeom>
              <a:avLst/>
              <a:gdLst/>
              <a:ahLst/>
              <a:cxnLst/>
              <a:rect l="l" t="t" r="r" b="b"/>
              <a:pathLst>
                <a:path w="1818639" h="1041400">
                  <a:moveTo>
                    <a:pt x="965072" y="209296"/>
                  </a:moveTo>
                  <a:lnTo>
                    <a:pt x="1245234" y="0"/>
                  </a:lnTo>
                  <a:lnTo>
                    <a:pt x="1223009" y="278511"/>
                  </a:lnTo>
                  <a:lnTo>
                    <a:pt x="1516125" y="152908"/>
                  </a:lnTo>
                  <a:lnTo>
                    <a:pt x="1379093" y="314960"/>
                  </a:lnTo>
                  <a:lnTo>
                    <a:pt x="1818640" y="320421"/>
                  </a:lnTo>
                  <a:lnTo>
                    <a:pt x="1430020" y="453263"/>
                  </a:lnTo>
                  <a:lnTo>
                    <a:pt x="1538223" y="544322"/>
                  </a:lnTo>
                  <a:lnTo>
                    <a:pt x="1379093" y="593471"/>
                  </a:lnTo>
                  <a:lnTo>
                    <a:pt x="1589405" y="753618"/>
                  </a:lnTo>
                  <a:lnTo>
                    <a:pt x="1232661" y="691896"/>
                  </a:lnTo>
                  <a:lnTo>
                    <a:pt x="1258061" y="837438"/>
                  </a:lnTo>
                  <a:lnTo>
                    <a:pt x="1025524" y="768223"/>
                  </a:lnTo>
                  <a:lnTo>
                    <a:pt x="977645" y="908431"/>
                  </a:lnTo>
                  <a:lnTo>
                    <a:pt x="831215" y="837438"/>
                  </a:lnTo>
                  <a:lnTo>
                    <a:pt x="732536" y="950340"/>
                  </a:lnTo>
                  <a:lnTo>
                    <a:pt x="633730" y="873887"/>
                  </a:lnTo>
                  <a:lnTo>
                    <a:pt x="414019" y="1041400"/>
                  </a:lnTo>
                  <a:lnTo>
                    <a:pt x="404621" y="879348"/>
                  </a:lnTo>
                  <a:lnTo>
                    <a:pt x="108203" y="859409"/>
                  </a:lnTo>
                  <a:lnTo>
                    <a:pt x="280415" y="741045"/>
                  </a:lnTo>
                  <a:lnTo>
                    <a:pt x="0" y="620776"/>
                  </a:lnTo>
                  <a:lnTo>
                    <a:pt x="331343" y="558926"/>
                  </a:lnTo>
                  <a:lnTo>
                    <a:pt x="98678" y="398780"/>
                  </a:lnTo>
                  <a:lnTo>
                    <a:pt x="452246" y="376936"/>
                  </a:lnTo>
                  <a:lnTo>
                    <a:pt x="379094" y="174751"/>
                  </a:lnTo>
                  <a:lnTo>
                    <a:pt x="719836" y="307721"/>
                  </a:lnTo>
                  <a:lnTo>
                    <a:pt x="818515" y="90932"/>
                  </a:lnTo>
                  <a:lnTo>
                    <a:pt x="965072" y="20929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59618" y="3884294"/>
            <a:ext cx="947738" cy="3424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100" spc="-15" dirty="0">
                <a:solidFill>
                  <a:srgbClr val="FFFFFF"/>
                </a:solidFill>
                <a:latin typeface="Calibri Light"/>
                <a:cs typeface="Calibri Light"/>
              </a:rPr>
              <a:t>Bencana</a:t>
            </a:r>
            <a:endParaRPr sz="210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29200" y="3840481"/>
            <a:ext cx="7616190" cy="5140643"/>
            <a:chOff x="3352800" y="2560320"/>
            <a:chExt cx="5077460" cy="3427095"/>
          </a:xfrm>
        </p:grpSpPr>
        <p:sp>
          <p:nvSpPr>
            <p:cNvPr id="13" name="object 13"/>
            <p:cNvSpPr/>
            <p:nvPr/>
          </p:nvSpPr>
          <p:spPr>
            <a:xfrm>
              <a:off x="8167370" y="2574290"/>
              <a:ext cx="246379" cy="266700"/>
            </a:xfrm>
            <a:custGeom>
              <a:avLst/>
              <a:gdLst/>
              <a:ahLst/>
              <a:cxnLst/>
              <a:rect l="l" t="t" r="r" b="b"/>
              <a:pathLst>
                <a:path w="246379" h="266700">
                  <a:moveTo>
                    <a:pt x="0" y="133350"/>
                  </a:moveTo>
                  <a:lnTo>
                    <a:pt x="9675" y="81438"/>
                  </a:lnTo>
                  <a:lnTo>
                    <a:pt x="36068" y="39052"/>
                  </a:lnTo>
                  <a:lnTo>
                    <a:pt x="75223" y="10477"/>
                  </a:lnTo>
                  <a:lnTo>
                    <a:pt x="123189" y="0"/>
                  </a:lnTo>
                  <a:lnTo>
                    <a:pt x="171156" y="10477"/>
                  </a:lnTo>
                  <a:lnTo>
                    <a:pt x="210311" y="39052"/>
                  </a:lnTo>
                  <a:lnTo>
                    <a:pt x="236704" y="81438"/>
                  </a:lnTo>
                  <a:lnTo>
                    <a:pt x="246379" y="133350"/>
                  </a:lnTo>
                  <a:lnTo>
                    <a:pt x="236704" y="185261"/>
                  </a:lnTo>
                  <a:lnTo>
                    <a:pt x="210311" y="227647"/>
                  </a:lnTo>
                  <a:lnTo>
                    <a:pt x="171156" y="256222"/>
                  </a:lnTo>
                  <a:lnTo>
                    <a:pt x="123189" y="266700"/>
                  </a:lnTo>
                  <a:lnTo>
                    <a:pt x="75223" y="256222"/>
                  </a:lnTo>
                  <a:lnTo>
                    <a:pt x="36068" y="227647"/>
                  </a:lnTo>
                  <a:lnTo>
                    <a:pt x="9675" y="185261"/>
                  </a:lnTo>
                  <a:lnTo>
                    <a:pt x="0" y="133350"/>
                  </a:lnTo>
                  <a:close/>
                </a:path>
              </a:pathLst>
            </a:custGeom>
            <a:ln w="27940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3109" y="2579370"/>
              <a:ext cx="246379" cy="264160"/>
            </a:xfrm>
            <a:custGeom>
              <a:avLst/>
              <a:gdLst/>
              <a:ahLst/>
              <a:cxnLst/>
              <a:rect l="l" t="t" r="r" b="b"/>
              <a:pathLst>
                <a:path w="246379" h="264160">
                  <a:moveTo>
                    <a:pt x="123190" y="0"/>
                  </a:moveTo>
                  <a:lnTo>
                    <a:pt x="75223" y="10386"/>
                  </a:lnTo>
                  <a:lnTo>
                    <a:pt x="36068" y="38703"/>
                  </a:lnTo>
                  <a:lnTo>
                    <a:pt x="9675" y="80688"/>
                  </a:lnTo>
                  <a:lnTo>
                    <a:pt x="0" y="132079"/>
                  </a:lnTo>
                  <a:lnTo>
                    <a:pt x="9675" y="183471"/>
                  </a:lnTo>
                  <a:lnTo>
                    <a:pt x="36068" y="225456"/>
                  </a:lnTo>
                  <a:lnTo>
                    <a:pt x="75223" y="253773"/>
                  </a:lnTo>
                  <a:lnTo>
                    <a:pt x="123190" y="264159"/>
                  </a:lnTo>
                  <a:lnTo>
                    <a:pt x="171156" y="253773"/>
                  </a:lnTo>
                  <a:lnTo>
                    <a:pt x="210312" y="225456"/>
                  </a:lnTo>
                  <a:lnTo>
                    <a:pt x="236704" y="183471"/>
                  </a:lnTo>
                  <a:lnTo>
                    <a:pt x="246380" y="132079"/>
                  </a:lnTo>
                  <a:lnTo>
                    <a:pt x="236704" y="80688"/>
                  </a:lnTo>
                  <a:lnTo>
                    <a:pt x="210312" y="38703"/>
                  </a:lnTo>
                  <a:lnTo>
                    <a:pt x="171156" y="10386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103109" y="2579370"/>
              <a:ext cx="246379" cy="264160"/>
            </a:xfrm>
            <a:custGeom>
              <a:avLst/>
              <a:gdLst/>
              <a:ahLst/>
              <a:cxnLst/>
              <a:rect l="l" t="t" r="r" b="b"/>
              <a:pathLst>
                <a:path w="246379" h="264160">
                  <a:moveTo>
                    <a:pt x="0" y="132079"/>
                  </a:moveTo>
                  <a:lnTo>
                    <a:pt x="9675" y="80688"/>
                  </a:lnTo>
                  <a:lnTo>
                    <a:pt x="36068" y="38703"/>
                  </a:lnTo>
                  <a:lnTo>
                    <a:pt x="75223" y="10386"/>
                  </a:lnTo>
                  <a:lnTo>
                    <a:pt x="123190" y="0"/>
                  </a:lnTo>
                  <a:lnTo>
                    <a:pt x="171156" y="10386"/>
                  </a:lnTo>
                  <a:lnTo>
                    <a:pt x="210312" y="38703"/>
                  </a:lnTo>
                  <a:lnTo>
                    <a:pt x="236704" y="80688"/>
                  </a:lnTo>
                  <a:lnTo>
                    <a:pt x="246380" y="132079"/>
                  </a:lnTo>
                  <a:lnTo>
                    <a:pt x="236704" y="183471"/>
                  </a:lnTo>
                  <a:lnTo>
                    <a:pt x="210312" y="225456"/>
                  </a:lnTo>
                  <a:lnTo>
                    <a:pt x="171156" y="253773"/>
                  </a:lnTo>
                  <a:lnTo>
                    <a:pt x="123190" y="264159"/>
                  </a:lnTo>
                  <a:lnTo>
                    <a:pt x="75223" y="253773"/>
                  </a:lnTo>
                  <a:lnTo>
                    <a:pt x="36068" y="225456"/>
                  </a:lnTo>
                  <a:lnTo>
                    <a:pt x="9675" y="183471"/>
                  </a:lnTo>
                  <a:lnTo>
                    <a:pt x="0" y="132079"/>
                  </a:lnTo>
                  <a:close/>
                </a:path>
              </a:pathLst>
            </a:custGeom>
            <a:ln w="27940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394328" y="3089910"/>
              <a:ext cx="190500" cy="2897505"/>
            </a:xfrm>
            <a:custGeom>
              <a:avLst/>
              <a:gdLst/>
              <a:ahLst/>
              <a:cxnLst/>
              <a:rect l="l" t="t" r="r" b="b"/>
              <a:pathLst>
                <a:path w="190500" h="2897504">
                  <a:moveTo>
                    <a:pt x="63438" y="190330"/>
                  </a:moveTo>
                  <a:lnTo>
                    <a:pt x="47371" y="2897124"/>
                  </a:lnTo>
                  <a:lnTo>
                    <a:pt x="110871" y="2897504"/>
                  </a:lnTo>
                  <a:lnTo>
                    <a:pt x="126938" y="190669"/>
                  </a:lnTo>
                  <a:lnTo>
                    <a:pt x="63438" y="190330"/>
                  </a:lnTo>
                  <a:close/>
                </a:path>
                <a:path w="190500" h="2897504">
                  <a:moveTo>
                    <a:pt x="174481" y="158495"/>
                  </a:moveTo>
                  <a:lnTo>
                    <a:pt x="63626" y="158495"/>
                  </a:lnTo>
                  <a:lnTo>
                    <a:pt x="127126" y="158876"/>
                  </a:lnTo>
                  <a:lnTo>
                    <a:pt x="126938" y="190669"/>
                  </a:lnTo>
                  <a:lnTo>
                    <a:pt x="190500" y="191007"/>
                  </a:lnTo>
                  <a:lnTo>
                    <a:pt x="174481" y="158495"/>
                  </a:lnTo>
                  <a:close/>
                </a:path>
                <a:path w="190500" h="2897504">
                  <a:moveTo>
                    <a:pt x="63626" y="158495"/>
                  </a:moveTo>
                  <a:lnTo>
                    <a:pt x="63438" y="190330"/>
                  </a:lnTo>
                  <a:lnTo>
                    <a:pt x="126938" y="190669"/>
                  </a:lnTo>
                  <a:lnTo>
                    <a:pt x="127126" y="158876"/>
                  </a:lnTo>
                  <a:lnTo>
                    <a:pt x="63626" y="158495"/>
                  </a:lnTo>
                  <a:close/>
                </a:path>
                <a:path w="190500" h="2897504">
                  <a:moveTo>
                    <a:pt x="96393" y="0"/>
                  </a:moveTo>
                  <a:lnTo>
                    <a:pt x="0" y="189991"/>
                  </a:lnTo>
                  <a:lnTo>
                    <a:pt x="63438" y="190330"/>
                  </a:lnTo>
                  <a:lnTo>
                    <a:pt x="63626" y="158495"/>
                  </a:lnTo>
                  <a:lnTo>
                    <a:pt x="174481" y="158495"/>
                  </a:lnTo>
                  <a:lnTo>
                    <a:pt x="96393" y="0"/>
                  </a:lnTo>
                  <a:close/>
                </a:path>
              </a:pathLst>
            </a:custGeom>
            <a:solidFill>
              <a:srgbClr val="C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169909" y="3442970"/>
              <a:ext cx="246379" cy="266700"/>
            </a:xfrm>
            <a:custGeom>
              <a:avLst/>
              <a:gdLst/>
              <a:ahLst/>
              <a:cxnLst/>
              <a:rect l="l" t="t" r="r" b="b"/>
              <a:pathLst>
                <a:path w="246379" h="266700">
                  <a:moveTo>
                    <a:pt x="123190" y="0"/>
                  </a:moveTo>
                  <a:lnTo>
                    <a:pt x="75223" y="10477"/>
                  </a:lnTo>
                  <a:lnTo>
                    <a:pt x="36068" y="39052"/>
                  </a:lnTo>
                  <a:lnTo>
                    <a:pt x="9675" y="81438"/>
                  </a:lnTo>
                  <a:lnTo>
                    <a:pt x="0" y="133350"/>
                  </a:lnTo>
                  <a:lnTo>
                    <a:pt x="9675" y="185261"/>
                  </a:lnTo>
                  <a:lnTo>
                    <a:pt x="36068" y="227647"/>
                  </a:lnTo>
                  <a:lnTo>
                    <a:pt x="75223" y="256222"/>
                  </a:lnTo>
                  <a:lnTo>
                    <a:pt x="123190" y="266699"/>
                  </a:lnTo>
                  <a:lnTo>
                    <a:pt x="171156" y="256222"/>
                  </a:lnTo>
                  <a:lnTo>
                    <a:pt x="210312" y="227647"/>
                  </a:lnTo>
                  <a:lnTo>
                    <a:pt x="236704" y="185261"/>
                  </a:lnTo>
                  <a:lnTo>
                    <a:pt x="246380" y="133350"/>
                  </a:lnTo>
                  <a:lnTo>
                    <a:pt x="236704" y="81438"/>
                  </a:lnTo>
                  <a:lnTo>
                    <a:pt x="210312" y="39052"/>
                  </a:lnTo>
                  <a:lnTo>
                    <a:pt x="171156" y="10477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169909" y="3442970"/>
              <a:ext cx="246379" cy="266700"/>
            </a:xfrm>
            <a:custGeom>
              <a:avLst/>
              <a:gdLst/>
              <a:ahLst/>
              <a:cxnLst/>
              <a:rect l="l" t="t" r="r" b="b"/>
              <a:pathLst>
                <a:path w="246379" h="266700">
                  <a:moveTo>
                    <a:pt x="0" y="133350"/>
                  </a:moveTo>
                  <a:lnTo>
                    <a:pt x="9675" y="81438"/>
                  </a:lnTo>
                  <a:lnTo>
                    <a:pt x="36068" y="39052"/>
                  </a:lnTo>
                  <a:lnTo>
                    <a:pt x="75223" y="10477"/>
                  </a:lnTo>
                  <a:lnTo>
                    <a:pt x="123190" y="0"/>
                  </a:lnTo>
                  <a:lnTo>
                    <a:pt x="171156" y="10477"/>
                  </a:lnTo>
                  <a:lnTo>
                    <a:pt x="210312" y="39052"/>
                  </a:lnTo>
                  <a:lnTo>
                    <a:pt x="236704" y="81438"/>
                  </a:lnTo>
                  <a:lnTo>
                    <a:pt x="246380" y="133350"/>
                  </a:lnTo>
                  <a:lnTo>
                    <a:pt x="236704" y="185261"/>
                  </a:lnTo>
                  <a:lnTo>
                    <a:pt x="210312" y="227647"/>
                  </a:lnTo>
                  <a:lnTo>
                    <a:pt x="171156" y="256222"/>
                  </a:lnTo>
                  <a:lnTo>
                    <a:pt x="123190" y="266699"/>
                  </a:lnTo>
                  <a:lnTo>
                    <a:pt x="75223" y="256222"/>
                  </a:lnTo>
                  <a:lnTo>
                    <a:pt x="36068" y="227647"/>
                  </a:lnTo>
                  <a:lnTo>
                    <a:pt x="9675" y="185261"/>
                  </a:lnTo>
                  <a:lnTo>
                    <a:pt x="0" y="133350"/>
                  </a:lnTo>
                  <a:close/>
                </a:path>
              </a:pathLst>
            </a:custGeom>
            <a:ln w="279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9010" y="3468370"/>
              <a:ext cx="248920" cy="264160"/>
            </a:xfrm>
            <a:custGeom>
              <a:avLst/>
              <a:gdLst/>
              <a:ahLst/>
              <a:cxnLst/>
              <a:rect l="l" t="t" r="r" b="b"/>
              <a:pathLst>
                <a:path w="248920" h="264160">
                  <a:moveTo>
                    <a:pt x="124460" y="0"/>
                  </a:moveTo>
                  <a:lnTo>
                    <a:pt x="76027" y="10386"/>
                  </a:lnTo>
                  <a:lnTo>
                    <a:pt x="36464" y="38703"/>
                  </a:lnTo>
                  <a:lnTo>
                    <a:pt x="9784" y="80688"/>
                  </a:lnTo>
                  <a:lnTo>
                    <a:pt x="0" y="132079"/>
                  </a:lnTo>
                  <a:lnTo>
                    <a:pt x="9784" y="183471"/>
                  </a:lnTo>
                  <a:lnTo>
                    <a:pt x="36464" y="225456"/>
                  </a:lnTo>
                  <a:lnTo>
                    <a:pt x="76027" y="253773"/>
                  </a:lnTo>
                  <a:lnTo>
                    <a:pt x="124460" y="264159"/>
                  </a:lnTo>
                  <a:lnTo>
                    <a:pt x="172892" y="253773"/>
                  </a:lnTo>
                  <a:lnTo>
                    <a:pt x="212455" y="225456"/>
                  </a:lnTo>
                  <a:lnTo>
                    <a:pt x="239135" y="183471"/>
                  </a:lnTo>
                  <a:lnTo>
                    <a:pt x="248919" y="132079"/>
                  </a:lnTo>
                  <a:lnTo>
                    <a:pt x="239135" y="80688"/>
                  </a:lnTo>
                  <a:lnTo>
                    <a:pt x="212455" y="38703"/>
                  </a:lnTo>
                  <a:lnTo>
                    <a:pt x="172892" y="10386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049010" y="3468370"/>
              <a:ext cx="248920" cy="264160"/>
            </a:xfrm>
            <a:custGeom>
              <a:avLst/>
              <a:gdLst/>
              <a:ahLst/>
              <a:cxnLst/>
              <a:rect l="l" t="t" r="r" b="b"/>
              <a:pathLst>
                <a:path w="248920" h="264160">
                  <a:moveTo>
                    <a:pt x="0" y="132079"/>
                  </a:moveTo>
                  <a:lnTo>
                    <a:pt x="9784" y="80688"/>
                  </a:lnTo>
                  <a:lnTo>
                    <a:pt x="36464" y="38703"/>
                  </a:lnTo>
                  <a:lnTo>
                    <a:pt x="76027" y="10386"/>
                  </a:lnTo>
                  <a:lnTo>
                    <a:pt x="124460" y="0"/>
                  </a:lnTo>
                  <a:lnTo>
                    <a:pt x="172892" y="10386"/>
                  </a:lnTo>
                  <a:lnTo>
                    <a:pt x="212455" y="38703"/>
                  </a:lnTo>
                  <a:lnTo>
                    <a:pt x="239135" y="80688"/>
                  </a:lnTo>
                  <a:lnTo>
                    <a:pt x="248919" y="132079"/>
                  </a:lnTo>
                  <a:lnTo>
                    <a:pt x="239135" y="183471"/>
                  </a:lnTo>
                  <a:lnTo>
                    <a:pt x="212455" y="225456"/>
                  </a:lnTo>
                  <a:lnTo>
                    <a:pt x="172892" y="253773"/>
                  </a:lnTo>
                  <a:lnTo>
                    <a:pt x="124460" y="264159"/>
                  </a:lnTo>
                  <a:lnTo>
                    <a:pt x="76027" y="253773"/>
                  </a:lnTo>
                  <a:lnTo>
                    <a:pt x="36464" y="225456"/>
                  </a:lnTo>
                  <a:lnTo>
                    <a:pt x="9784" y="183471"/>
                  </a:lnTo>
                  <a:lnTo>
                    <a:pt x="0" y="132079"/>
                  </a:lnTo>
                  <a:close/>
                </a:path>
              </a:pathLst>
            </a:custGeom>
            <a:ln w="2794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366770" y="3514090"/>
              <a:ext cx="248920" cy="266700"/>
            </a:xfrm>
            <a:custGeom>
              <a:avLst/>
              <a:gdLst/>
              <a:ahLst/>
              <a:cxnLst/>
              <a:rect l="l" t="t" r="r" b="b"/>
              <a:pathLst>
                <a:path w="248920" h="266700">
                  <a:moveTo>
                    <a:pt x="124459" y="0"/>
                  </a:moveTo>
                  <a:lnTo>
                    <a:pt x="76027" y="10477"/>
                  </a:lnTo>
                  <a:lnTo>
                    <a:pt x="36464" y="39052"/>
                  </a:lnTo>
                  <a:lnTo>
                    <a:pt x="9784" y="81438"/>
                  </a:lnTo>
                  <a:lnTo>
                    <a:pt x="0" y="133350"/>
                  </a:lnTo>
                  <a:lnTo>
                    <a:pt x="9784" y="185261"/>
                  </a:lnTo>
                  <a:lnTo>
                    <a:pt x="36464" y="227647"/>
                  </a:lnTo>
                  <a:lnTo>
                    <a:pt x="76027" y="256222"/>
                  </a:lnTo>
                  <a:lnTo>
                    <a:pt x="124459" y="266700"/>
                  </a:lnTo>
                  <a:lnTo>
                    <a:pt x="172892" y="256222"/>
                  </a:lnTo>
                  <a:lnTo>
                    <a:pt x="212455" y="227647"/>
                  </a:lnTo>
                  <a:lnTo>
                    <a:pt x="239135" y="185261"/>
                  </a:lnTo>
                  <a:lnTo>
                    <a:pt x="248919" y="133350"/>
                  </a:lnTo>
                  <a:lnTo>
                    <a:pt x="239135" y="81438"/>
                  </a:lnTo>
                  <a:lnTo>
                    <a:pt x="212455" y="39052"/>
                  </a:lnTo>
                  <a:lnTo>
                    <a:pt x="172892" y="10477"/>
                  </a:lnTo>
                  <a:lnTo>
                    <a:pt x="1244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66770" y="3514090"/>
              <a:ext cx="248920" cy="266700"/>
            </a:xfrm>
            <a:custGeom>
              <a:avLst/>
              <a:gdLst/>
              <a:ahLst/>
              <a:cxnLst/>
              <a:rect l="l" t="t" r="r" b="b"/>
              <a:pathLst>
                <a:path w="248920" h="266700">
                  <a:moveTo>
                    <a:pt x="0" y="133350"/>
                  </a:moveTo>
                  <a:lnTo>
                    <a:pt x="9784" y="81438"/>
                  </a:lnTo>
                  <a:lnTo>
                    <a:pt x="36464" y="39052"/>
                  </a:lnTo>
                  <a:lnTo>
                    <a:pt x="76027" y="10477"/>
                  </a:lnTo>
                  <a:lnTo>
                    <a:pt x="124459" y="0"/>
                  </a:lnTo>
                  <a:lnTo>
                    <a:pt x="172892" y="10477"/>
                  </a:lnTo>
                  <a:lnTo>
                    <a:pt x="212455" y="39052"/>
                  </a:lnTo>
                  <a:lnTo>
                    <a:pt x="239135" y="81438"/>
                  </a:lnTo>
                  <a:lnTo>
                    <a:pt x="248919" y="133350"/>
                  </a:lnTo>
                  <a:lnTo>
                    <a:pt x="239135" y="185261"/>
                  </a:lnTo>
                  <a:lnTo>
                    <a:pt x="212455" y="227647"/>
                  </a:lnTo>
                  <a:lnTo>
                    <a:pt x="172892" y="256222"/>
                  </a:lnTo>
                  <a:lnTo>
                    <a:pt x="124459" y="266700"/>
                  </a:lnTo>
                  <a:lnTo>
                    <a:pt x="76027" y="256222"/>
                  </a:lnTo>
                  <a:lnTo>
                    <a:pt x="36464" y="227647"/>
                  </a:lnTo>
                  <a:lnTo>
                    <a:pt x="9784" y="185261"/>
                  </a:lnTo>
                  <a:lnTo>
                    <a:pt x="0" y="133350"/>
                  </a:lnTo>
                  <a:close/>
                </a:path>
              </a:pathLst>
            </a:custGeom>
            <a:ln w="2793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583430" y="3470910"/>
              <a:ext cx="248920" cy="266700"/>
            </a:xfrm>
            <a:custGeom>
              <a:avLst/>
              <a:gdLst/>
              <a:ahLst/>
              <a:cxnLst/>
              <a:rect l="l" t="t" r="r" b="b"/>
              <a:pathLst>
                <a:path w="248920" h="266700">
                  <a:moveTo>
                    <a:pt x="124460" y="0"/>
                  </a:moveTo>
                  <a:lnTo>
                    <a:pt x="76027" y="10477"/>
                  </a:lnTo>
                  <a:lnTo>
                    <a:pt x="36464" y="39052"/>
                  </a:lnTo>
                  <a:lnTo>
                    <a:pt x="9784" y="81438"/>
                  </a:lnTo>
                  <a:lnTo>
                    <a:pt x="0" y="133350"/>
                  </a:lnTo>
                  <a:lnTo>
                    <a:pt x="9784" y="185261"/>
                  </a:lnTo>
                  <a:lnTo>
                    <a:pt x="36464" y="227647"/>
                  </a:lnTo>
                  <a:lnTo>
                    <a:pt x="76027" y="256222"/>
                  </a:lnTo>
                  <a:lnTo>
                    <a:pt x="124460" y="266700"/>
                  </a:lnTo>
                  <a:lnTo>
                    <a:pt x="172892" y="256222"/>
                  </a:lnTo>
                  <a:lnTo>
                    <a:pt x="212455" y="227647"/>
                  </a:lnTo>
                  <a:lnTo>
                    <a:pt x="239135" y="185261"/>
                  </a:lnTo>
                  <a:lnTo>
                    <a:pt x="248920" y="133350"/>
                  </a:lnTo>
                  <a:lnTo>
                    <a:pt x="239135" y="81438"/>
                  </a:lnTo>
                  <a:lnTo>
                    <a:pt x="212455" y="39052"/>
                  </a:lnTo>
                  <a:lnTo>
                    <a:pt x="172892" y="10477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583430" y="3470910"/>
              <a:ext cx="248920" cy="266700"/>
            </a:xfrm>
            <a:custGeom>
              <a:avLst/>
              <a:gdLst/>
              <a:ahLst/>
              <a:cxnLst/>
              <a:rect l="l" t="t" r="r" b="b"/>
              <a:pathLst>
                <a:path w="248920" h="266700">
                  <a:moveTo>
                    <a:pt x="0" y="133350"/>
                  </a:moveTo>
                  <a:lnTo>
                    <a:pt x="9784" y="81438"/>
                  </a:lnTo>
                  <a:lnTo>
                    <a:pt x="36464" y="39052"/>
                  </a:lnTo>
                  <a:lnTo>
                    <a:pt x="76027" y="10477"/>
                  </a:lnTo>
                  <a:lnTo>
                    <a:pt x="124460" y="0"/>
                  </a:lnTo>
                  <a:lnTo>
                    <a:pt x="172892" y="10477"/>
                  </a:lnTo>
                  <a:lnTo>
                    <a:pt x="212455" y="39052"/>
                  </a:lnTo>
                  <a:lnTo>
                    <a:pt x="239135" y="81438"/>
                  </a:lnTo>
                  <a:lnTo>
                    <a:pt x="248920" y="133350"/>
                  </a:lnTo>
                  <a:lnTo>
                    <a:pt x="239135" y="185261"/>
                  </a:lnTo>
                  <a:lnTo>
                    <a:pt x="212455" y="227647"/>
                  </a:lnTo>
                  <a:lnTo>
                    <a:pt x="172892" y="256222"/>
                  </a:lnTo>
                  <a:lnTo>
                    <a:pt x="124460" y="266700"/>
                  </a:lnTo>
                  <a:lnTo>
                    <a:pt x="76027" y="256222"/>
                  </a:lnTo>
                  <a:lnTo>
                    <a:pt x="36464" y="227647"/>
                  </a:lnTo>
                  <a:lnTo>
                    <a:pt x="9784" y="185261"/>
                  </a:lnTo>
                  <a:lnTo>
                    <a:pt x="0" y="133350"/>
                  </a:lnTo>
                  <a:close/>
                </a:path>
              </a:pathLst>
            </a:custGeom>
            <a:ln w="2794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78719" y="2445448"/>
            <a:ext cx="3410903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dirty="0">
                <a:latin typeface="Arial MT"/>
                <a:cs typeface="Arial MT"/>
              </a:rPr>
              <a:t>FASE</a:t>
            </a:r>
            <a:r>
              <a:rPr sz="2700" spc="-171" dirty="0">
                <a:latin typeface="Arial MT"/>
                <a:cs typeface="Arial MT"/>
              </a:rPr>
              <a:t> </a:t>
            </a:r>
            <a:r>
              <a:rPr sz="2700" spc="-15" dirty="0">
                <a:latin typeface="Arial MT"/>
                <a:cs typeface="Arial MT"/>
              </a:rPr>
              <a:t>PENCEGAHAN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25884" y="2445448"/>
            <a:ext cx="2641283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dirty="0">
                <a:latin typeface="Arial MT"/>
                <a:cs typeface="Arial MT"/>
              </a:rPr>
              <a:t>FASE</a:t>
            </a:r>
            <a:r>
              <a:rPr sz="2700" spc="-171" dirty="0">
                <a:latin typeface="Arial MT"/>
                <a:cs typeface="Arial MT"/>
              </a:rPr>
              <a:t> </a:t>
            </a:r>
            <a:r>
              <a:rPr sz="2700" spc="-30" dirty="0">
                <a:latin typeface="Arial MT"/>
                <a:cs typeface="Arial MT"/>
              </a:rPr>
              <a:t>DARURAT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69361" y="2811781"/>
            <a:ext cx="2881313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indent="159068">
              <a:spcBef>
                <a:spcPts val="150"/>
              </a:spcBef>
            </a:pPr>
            <a:r>
              <a:rPr sz="2700" dirty="0">
                <a:latin typeface="Arial MT"/>
                <a:cs typeface="Arial MT"/>
              </a:rPr>
              <a:t>Transisi</a:t>
            </a:r>
            <a:r>
              <a:rPr sz="2700" spc="-158" dirty="0">
                <a:latin typeface="Arial MT"/>
                <a:cs typeface="Arial MT"/>
              </a:rPr>
              <a:t> </a:t>
            </a:r>
            <a:r>
              <a:rPr sz="2700" spc="-15" dirty="0">
                <a:latin typeface="Arial MT"/>
                <a:cs typeface="Arial MT"/>
              </a:rPr>
              <a:t>Darurat </a:t>
            </a:r>
            <a:r>
              <a:rPr sz="2700" dirty="0">
                <a:latin typeface="Arial MT"/>
                <a:cs typeface="Arial MT"/>
              </a:rPr>
              <a:t>Menuju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spc="-15" dirty="0">
                <a:latin typeface="Arial MT"/>
                <a:cs typeface="Arial MT"/>
              </a:rPr>
              <a:t>Pemulihan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494515" y="2220753"/>
            <a:ext cx="3563303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8108">
              <a:spcBef>
                <a:spcPts val="150"/>
              </a:spcBef>
            </a:pPr>
            <a:r>
              <a:rPr sz="2700" dirty="0">
                <a:latin typeface="Arial MT"/>
                <a:cs typeface="Arial MT"/>
              </a:rPr>
              <a:t>FASE</a:t>
            </a:r>
            <a:r>
              <a:rPr sz="2700" spc="-171" dirty="0">
                <a:latin typeface="Arial MT"/>
                <a:cs typeface="Arial MT"/>
              </a:rPr>
              <a:t> </a:t>
            </a:r>
            <a:r>
              <a:rPr sz="2700" spc="-15" dirty="0">
                <a:latin typeface="Arial MT"/>
                <a:cs typeface="Arial MT"/>
              </a:rPr>
              <a:t>REHABILITASI</a:t>
            </a:r>
            <a:endParaRPr sz="2700">
              <a:latin typeface="Arial MT"/>
              <a:cs typeface="Arial MT"/>
            </a:endParaRPr>
          </a:p>
          <a:p>
            <a:pPr marL="19050">
              <a:spcBef>
                <a:spcPts val="8"/>
              </a:spcBef>
            </a:pPr>
            <a:r>
              <a:rPr sz="2700" dirty="0">
                <a:latin typeface="Arial MT"/>
                <a:cs typeface="Arial MT"/>
              </a:rPr>
              <a:t>DAN</a:t>
            </a:r>
            <a:r>
              <a:rPr sz="2700" spc="-68" dirty="0">
                <a:latin typeface="Arial MT"/>
                <a:cs typeface="Arial MT"/>
              </a:rPr>
              <a:t> </a:t>
            </a:r>
            <a:r>
              <a:rPr sz="2700" spc="-15" dirty="0">
                <a:latin typeface="Arial MT"/>
                <a:cs typeface="Arial MT"/>
              </a:rPr>
              <a:t>REKONSTRUKSI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194404" y="3430905"/>
            <a:ext cx="415498" cy="5273040"/>
          </a:xfrm>
          <a:prstGeom prst="rect">
            <a:avLst/>
          </a:prstGeom>
          <a:solidFill>
            <a:srgbClr val="4F81BC"/>
          </a:solidFill>
          <a:ln w="12700">
            <a:solidFill>
              <a:srgbClr val="385D89"/>
            </a:solidFill>
          </a:ln>
        </p:spPr>
        <p:txBody>
          <a:bodyPr vert="vert270" wrap="square" lIns="0" tIns="288608" rIns="0" bIns="0" rtlCol="0">
            <a:spAutoFit/>
          </a:bodyPr>
          <a:lstStyle/>
          <a:p>
            <a:pPr marL="1106805">
              <a:spcBef>
                <a:spcPts val="2273"/>
              </a:spcBef>
            </a:pPr>
            <a:r>
              <a:rPr sz="2700" spc="-45" dirty="0">
                <a:solidFill>
                  <a:srgbClr val="FFFFFF"/>
                </a:solidFill>
                <a:latin typeface="Calibri Light"/>
                <a:cs typeface="Calibri Light"/>
              </a:rPr>
              <a:t>Pembangunan</a:t>
            </a:r>
            <a:r>
              <a:rPr sz="270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 Light"/>
                <a:cs typeface="Calibri Light"/>
              </a:rPr>
              <a:t>Reguler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79339" y="5595938"/>
            <a:ext cx="1529715" cy="112723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ctr">
              <a:spcBef>
                <a:spcPts val="150"/>
              </a:spcBef>
            </a:pPr>
            <a:r>
              <a:rPr spc="-15" dirty="0">
                <a:latin typeface="Arial MT"/>
                <a:cs typeface="Arial MT"/>
              </a:rPr>
              <a:t>Asesmen</a:t>
            </a:r>
            <a:r>
              <a:rPr spc="-68" dirty="0">
                <a:latin typeface="Arial MT"/>
                <a:cs typeface="Arial MT"/>
              </a:rPr>
              <a:t> </a:t>
            </a:r>
            <a:r>
              <a:rPr spc="-30" dirty="0">
                <a:latin typeface="Arial MT"/>
                <a:cs typeface="Arial MT"/>
              </a:rPr>
              <a:t>Awal </a:t>
            </a:r>
            <a:r>
              <a:rPr dirty="0">
                <a:latin typeface="Arial MT"/>
                <a:cs typeface="Arial MT"/>
              </a:rPr>
              <a:t>Rehabilitasi</a:t>
            </a:r>
            <a:r>
              <a:rPr spc="-120" dirty="0">
                <a:latin typeface="Arial MT"/>
                <a:cs typeface="Arial MT"/>
              </a:rPr>
              <a:t> </a:t>
            </a:r>
            <a:r>
              <a:rPr spc="-75" dirty="0">
                <a:latin typeface="Arial MT"/>
                <a:cs typeface="Arial MT"/>
              </a:rPr>
              <a:t>&amp; </a:t>
            </a:r>
            <a:r>
              <a:rPr spc="-15" dirty="0">
                <a:latin typeface="Arial MT"/>
                <a:cs typeface="Arial MT"/>
              </a:rPr>
              <a:t>Rekonstruksi (A2R2)</a:t>
            </a:r>
            <a:endParaRPr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49489" y="5530214"/>
            <a:ext cx="1567815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098" marR="7620" indent="-3810" algn="ctr">
              <a:spcBef>
                <a:spcPts val="150"/>
              </a:spcBef>
            </a:pPr>
            <a:r>
              <a:rPr spc="-15" dirty="0">
                <a:latin typeface="Arial MT"/>
                <a:cs typeface="Arial MT"/>
              </a:rPr>
              <a:t>Rencana </a:t>
            </a:r>
            <a:r>
              <a:rPr dirty="0">
                <a:latin typeface="Arial MT"/>
                <a:cs typeface="Arial MT"/>
              </a:rPr>
              <a:t>Pemulihan</a:t>
            </a:r>
            <a:r>
              <a:rPr spc="-83" dirty="0">
                <a:latin typeface="Arial MT"/>
                <a:cs typeface="Arial MT"/>
              </a:rPr>
              <a:t> </a:t>
            </a:r>
            <a:r>
              <a:rPr spc="-30" dirty="0">
                <a:latin typeface="Arial MT"/>
                <a:cs typeface="Arial MT"/>
              </a:rPr>
              <a:t>Dini </a:t>
            </a:r>
            <a:r>
              <a:rPr spc="-15" dirty="0">
                <a:latin typeface="Arial MT"/>
                <a:cs typeface="Arial MT"/>
              </a:rPr>
              <a:t>(RPD)</a:t>
            </a:r>
            <a:endParaRPr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08826" y="4683060"/>
            <a:ext cx="93726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i="1" dirty="0">
                <a:latin typeface="Arial"/>
                <a:cs typeface="Arial"/>
              </a:rPr>
              <a:t>3</a:t>
            </a:r>
            <a:r>
              <a:rPr i="1" spc="-1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–</a:t>
            </a:r>
            <a:r>
              <a:rPr i="1" spc="-1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13 </a:t>
            </a:r>
            <a:r>
              <a:rPr i="1" spc="-38" dirty="0">
                <a:latin typeface="Arial"/>
                <a:cs typeface="Arial"/>
              </a:rPr>
              <a:t>hr</a:t>
            </a:r>
            <a:endParaRPr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30447" y="4768785"/>
            <a:ext cx="103632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i="1" dirty="0">
                <a:latin typeface="Arial"/>
                <a:cs typeface="Arial"/>
              </a:rPr>
              <a:t>2</a:t>
            </a:r>
            <a:r>
              <a:rPr i="1" spc="-1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–</a:t>
            </a:r>
            <a:r>
              <a:rPr i="1" spc="-1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18</a:t>
            </a:r>
            <a:r>
              <a:rPr i="1" spc="-8" dirty="0">
                <a:latin typeface="Arial"/>
                <a:cs typeface="Arial"/>
              </a:rPr>
              <a:t> </a:t>
            </a:r>
            <a:r>
              <a:rPr i="1" spc="-38" dirty="0">
                <a:latin typeface="Arial"/>
                <a:cs typeface="Arial"/>
              </a:rPr>
              <a:t>bln</a:t>
            </a:r>
            <a:endParaRPr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100757" y="4253865"/>
            <a:ext cx="3589020" cy="4025265"/>
            <a:chOff x="6067171" y="2835910"/>
            <a:chExt cx="2392680" cy="2683510"/>
          </a:xfrm>
        </p:grpSpPr>
        <p:sp>
          <p:nvSpPr>
            <p:cNvPr id="35" name="object 35"/>
            <p:cNvSpPr/>
            <p:nvPr/>
          </p:nvSpPr>
          <p:spPr>
            <a:xfrm>
              <a:off x="6067171" y="2835909"/>
              <a:ext cx="2319655" cy="2403475"/>
            </a:xfrm>
            <a:custGeom>
              <a:avLst/>
              <a:gdLst/>
              <a:ahLst/>
              <a:cxnLst/>
              <a:rect l="l" t="t" r="r" b="b"/>
              <a:pathLst>
                <a:path w="2319654" h="2403475">
                  <a:moveTo>
                    <a:pt x="195961" y="440182"/>
                  </a:moveTo>
                  <a:lnTo>
                    <a:pt x="132511" y="441579"/>
                  </a:lnTo>
                  <a:lnTo>
                    <a:pt x="126936" y="189750"/>
                  </a:lnTo>
                  <a:lnTo>
                    <a:pt x="190500" y="188341"/>
                  </a:lnTo>
                  <a:lnTo>
                    <a:pt x="174472" y="157988"/>
                  </a:lnTo>
                  <a:lnTo>
                    <a:pt x="91059" y="0"/>
                  </a:lnTo>
                  <a:lnTo>
                    <a:pt x="0" y="192532"/>
                  </a:lnTo>
                  <a:lnTo>
                    <a:pt x="63550" y="191135"/>
                  </a:lnTo>
                  <a:lnTo>
                    <a:pt x="69024" y="442988"/>
                  </a:lnTo>
                  <a:lnTo>
                    <a:pt x="5588" y="444373"/>
                  </a:lnTo>
                  <a:lnTo>
                    <a:pt x="105029" y="632714"/>
                  </a:lnTo>
                  <a:lnTo>
                    <a:pt x="179641" y="474726"/>
                  </a:lnTo>
                  <a:lnTo>
                    <a:pt x="195961" y="440182"/>
                  </a:lnTo>
                  <a:close/>
                </a:path>
                <a:path w="2319654" h="2403475">
                  <a:moveTo>
                    <a:pt x="1255649" y="198120"/>
                  </a:moveTo>
                  <a:lnTo>
                    <a:pt x="1239774" y="166370"/>
                  </a:lnTo>
                  <a:lnTo>
                    <a:pt x="1160399" y="7620"/>
                  </a:lnTo>
                  <a:lnTo>
                    <a:pt x="1065149" y="198120"/>
                  </a:lnTo>
                  <a:lnTo>
                    <a:pt x="1128649" y="198120"/>
                  </a:lnTo>
                  <a:lnTo>
                    <a:pt x="1128649" y="2212975"/>
                  </a:lnTo>
                  <a:lnTo>
                    <a:pt x="1065149" y="2212975"/>
                  </a:lnTo>
                  <a:lnTo>
                    <a:pt x="1160399" y="2403475"/>
                  </a:lnTo>
                  <a:lnTo>
                    <a:pt x="1239774" y="2244725"/>
                  </a:lnTo>
                  <a:lnTo>
                    <a:pt x="1255649" y="2212975"/>
                  </a:lnTo>
                  <a:lnTo>
                    <a:pt x="1192149" y="2212975"/>
                  </a:lnTo>
                  <a:lnTo>
                    <a:pt x="1192149" y="198120"/>
                  </a:lnTo>
                  <a:lnTo>
                    <a:pt x="1255649" y="198120"/>
                  </a:lnTo>
                  <a:close/>
                </a:path>
                <a:path w="2319654" h="2403475">
                  <a:moveTo>
                    <a:pt x="2319401" y="416814"/>
                  </a:moveTo>
                  <a:lnTo>
                    <a:pt x="2255863" y="417156"/>
                  </a:lnTo>
                  <a:lnTo>
                    <a:pt x="2254910" y="225894"/>
                  </a:lnTo>
                  <a:lnTo>
                    <a:pt x="2318385" y="225552"/>
                  </a:lnTo>
                  <a:lnTo>
                    <a:pt x="2302484" y="194183"/>
                  </a:lnTo>
                  <a:lnTo>
                    <a:pt x="2222119" y="35560"/>
                  </a:lnTo>
                  <a:lnTo>
                    <a:pt x="2127885" y="226568"/>
                  </a:lnTo>
                  <a:lnTo>
                    <a:pt x="2191410" y="226237"/>
                  </a:lnTo>
                  <a:lnTo>
                    <a:pt x="2192363" y="417499"/>
                  </a:lnTo>
                  <a:lnTo>
                    <a:pt x="2128901" y="417830"/>
                  </a:lnTo>
                  <a:lnTo>
                    <a:pt x="2225167" y="607822"/>
                  </a:lnTo>
                  <a:lnTo>
                    <a:pt x="2303411" y="449199"/>
                  </a:lnTo>
                  <a:lnTo>
                    <a:pt x="2319401" y="416814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103110" y="5241289"/>
              <a:ext cx="246379" cy="264160"/>
            </a:xfrm>
            <a:custGeom>
              <a:avLst/>
              <a:gdLst/>
              <a:ahLst/>
              <a:cxnLst/>
              <a:rect l="l" t="t" r="r" b="b"/>
              <a:pathLst>
                <a:path w="246379" h="264160">
                  <a:moveTo>
                    <a:pt x="123190" y="0"/>
                  </a:moveTo>
                  <a:lnTo>
                    <a:pt x="75223" y="10386"/>
                  </a:lnTo>
                  <a:lnTo>
                    <a:pt x="36068" y="38703"/>
                  </a:lnTo>
                  <a:lnTo>
                    <a:pt x="9675" y="80688"/>
                  </a:lnTo>
                  <a:lnTo>
                    <a:pt x="0" y="132080"/>
                  </a:lnTo>
                  <a:lnTo>
                    <a:pt x="9675" y="183471"/>
                  </a:lnTo>
                  <a:lnTo>
                    <a:pt x="36068" y="225456"/>
                  </a:lnTo>
                  <a:lnTo>
                    <a:pt x="75223" y="253773"/>
                  </a:lnTo>
                  <a:lnTo>
                    <a:pt x="123190" y="264160"/>
                  </a:lnTo>
                  <a:lnTo>
                    <a:pt x="171156" y="253773"/>
                  </a:lnTo>
                  <a:lnTo>
                    <a:pt x="210312" y="225456"/>
                  </a:lnTo>
                  <a:lnTo>
                    <a:pt x="236704" y="183471"/>
                  </a:lnTo>
                  <a:lnTo>
                    <a:pt x="246380" y="132080"/>
                  </a:lnTo>
                  <a:lnTo>
                    <a:pt x="236704" y="80688"/>
                  </a:lnTo>
                  <a:lnTo>
                    <a:pt x="210312" y="38703"/>
                  </a:lnTo>
                  <a:lnTo>
                    <a:pt x="171156" y="10386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103110" y="5241289"/>
              <a:ext cx="246379" cy="264160"/>
            </a:xfrm>
            <a:custGeom>
              <a:avLst/>
              <a:gdLst/>
              <a:ahLst/>
              <a:cxnLst/>
              <a:rect l="l" t="t" r="r" b="b"/>
              <a:pathLst>
                <a:path w="246379" h="264160">
                  <a:moveTo>
                    <a:pt x="0" y="132080"/>
                  </a:moveTo>
                  <a:lnTo>
                    <a:pt x="9675" y="80688"/>
                  </a:lnTo>
                  <a:lnTo>
                    <a:pt x="36068" y="38703"/>
                  </a:lnTo>
                  <a:lnTo>
                    <a:pt x="75223" y="10386"/>
                  </a:lnTo>
                  <a:lnTo>
                    <a:pt x="123190" y="0"/>
                  </a:lnTo>
                  <a:lnTo>
                    <a:pt x="171156" y="10386"/>
                  </a:lnTo>
                  <a:lnTo>
                    <a:pt x="210312" y="38703"/>
                  </a:lnTo>
                  <a:lnTo>
                    <a:pt x="236704" y="80688"/>
                  </a:lnTo>
                  <a:lnTo>
                    <a:pt x="246380" y="132080"/>
                  </a:lnTo>
                  <a:lnTo>
                    <a:pt x="236704" y="183471"/>
                  </a:lnTo>
                  <a:lnTo>
                    <a:pt x="210312" y="225456"/>
                  </a:lnTo>
                  <a:lnTo>
                    <a:pt x="171156" y="253773"/>
                  </a:lnTo>
                  <a:lnTo>
                    <a:pt x="123190" y="264160"/>
                  </a:lnTo>
                  <a:lnTo>
                    <a:pt x="75223" y="253773"/>
                  </a:lnTo>
                  <a:lnTo>
                    <a:pt x="36068" y="225456"/>
                  </a:lnTo>
                  <a:lnTo>
                    <a:pt x="9675" y="183471"/>
                  </a:lnTo>
                  <a:lnTo>
                    <a:pt x="0" y="132080"/>
                  </a:lnTo>
                  <a:close/>
                </a:path>
              </a:pathLst>
            </a:custGeom>
            <a:ln w="279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099810" y="5373370"/>
              <a:ext cx="2328545" cy="37465"/>
            </a:xfrm>
            <a:custGeom>
              <a:avLst/>
              <a:gdLst/>
              <a:ahLst/>
              <a:cxnLst/>
              <a:rect l="l" t="t" r="r" b="b"/>
              <a:pathLst>
                <a:path w="2328545" h="37464">
                  <a:moveTo>
                    <a:pt x="2328291" y="0"/>
                  </a:moveTo>
                  <a:lnTo>
                    <a:pt x="0" y="37337"/>
                  </a:lnTo>
                </a:path>
              </a:pathLst>
            </a:custGeom>
            <a:ln w="635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067926" y="5556885"/>
            <a:ext cx="1566863" cy="5732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indent="95250">
              <a:spcBef>
                <a:spcPts val="150"/>
              </a:spcBef>
            </a:pPr>
            <a:r>
              <a:rPr spc="-15" dirty="0">
                <a:latin typeface="Arial MT"/>
                <a:cs typeface="Arial MT"/>
              </a:rPr>
              <a:t>Implementasi </a:t>
            </a:r>
            <a:r>
              <a:rPr dirty="0">
                <a:latin typeface="Arial MT"/>
                <a:cs typeface="Arial MT"/>
              </a:rPr>
              <a:t>Pemulihan</a:t>
            </a:r>
            <a:r>
              <a:rPr spc="-68" dirty="0">
                <a:latin typeface="Arial MT"/>
                <a:cs typeface="Arial MT"/>
              </a:rPr>
              <a:t> </a:t>
            </a:r>
            <a:r>
              <a:rPr spc="-30" dirty="0">
                <a:latin typeface="Arial MT"/>
                <a:cs typeface="Arial MT"/>
              </a:rPr>
              <a:t>Dini</a:t>
            </a:r>
            <a:endParaRPr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189219" y="5353051"/>
            <a:ext cx="10889933" cy="2994659"/>
            <a:chOff x="3459479" y="3568700"/>
            <a:chExt cx="7259955" cy="1996439"/>
          </a:xfrm>
        </p:grpSpPr>
        <p:sp>
          <p:nvSpPr>
            <p:cNvPr id="41" name="object 41"/>
            <p:cNvSpPr/>
            <p:nvPr/>
          </p:nvSpPr>
          <p:spPr>
            <a:xfrm>
              <a:off x="3491229" y="3618230"/>
              <a:ext cx="2626995" cy="24765"/>
            </a:xfrm>
            <a:custGeom>
              <a:avLst/>
              <a:gdLst/>
              <a:ahLst/>
              <a:cxnLst/>
              <a:rect l="l" t="t" r="r" b="b"/>
              <a:pathLst>
                <a:path w="2626995" h="24764">
                  <a:moveTo>
                    <a:pt x="2626614" y="0"/>
                  </a:moveTo>
                  <a:lnTo>
                    <a:pt x="0" y="24257"/>
                  </a:lnTo>
                </a:path>
              </a:pathLst>
            </a:custGeom>
            <a:ln w="635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051550" y="5287010"/>
              <a:ext cx="248920" cy="264160"/>
            </a:xfrm>
            <a:custGeom>
              <a:avLst/>
              <a:gdLst/>
              <a:ahLst/>
              <a:cxnLst/>
              <a:rect l="l" t="t" r="r" b="b"/>
              <a:pathLst>
                <a:path w="248920" h="264160">
                  <a:moveTo>
                    <a:pt x="124460" y="0"/>
                  </a:moveTo>
                  <a:lnTo>
                    <a:pt x="76027" y="10386"/>
                  </a:lnTo>
                  <a:lnTo>
                    <a:pt x="36464" y="38703"/>
                  </a:lnTo>
                  <a:lnTo>
                    <a:pt x="9784" y="80688"/>
                  </a:lnTo>
                  <a:lnTo>
                    <a:pt x="0" y="132079"/>
                  </a:lnTo>
                  <a:lnTo>
                    <a:pt x="9784" y="183471"/>
                  </a:lnTo>
                  <a:lnTo>
                    <a:pt x="36464" y="225456"/>
                  </a:lnTo>
                  <a:lnTo>
                    <a:pt x="76027" y="253773"/>
                  </a:lnTo>
                  <a:lnTo>
                    <a:pt x="124460" y="264159"/>
                  </a:lnTo>
                  <a:lnTo>
                    <a:pt x="172892" y="253773"/>
                  </a:lnTo>
                  <a:lnTo>
                    <a:pt x="212455" y="225456"/>
                  </a:lnTo>
                  <a:lnTo>
                    <a:pt x="239135" y="183471"/>
                  </a:lnTo>
                  <a:lnTo>
                    <a:pt x="248920" y="132079"/>
                  </a:lnTo>
                  <a:lnTo>
                    <a:pt x="239135" y="80688"/>
                  </a:lnTo>
                  <a:lnTo>
                    <a:pt x="212455" y="38703"/>
                  </a:lnTo>
                  <a:lnTo>
                    <a:pt x="172892" y="10386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051550" y="5287010"/>
              <a:ext cx="248920" cy="264160"/>
            </a:xfrm>
            <a:custGeom>
              <a:avLst/>
              <a:gdLst/>
              <a:ahLst/>
              <a:cxnLst/>
              <a:rect l="l" t="t" r="r" b="b"/>
              <a:pathLst>
                <a:path w="248920" h="264160">
                  <a:moveTo>
                    <a:pt x="0" y="132079"/>
                  </a:moveTo>
                  <a:lnTo>
                    <a:pt x="9784" y="80688"/>
                  </a:lnTo>
                  <a:lnTo>
                    <a:pt x="36464" y="38703"/>
                  </a:lnTo>
                  <a:lnTo>
                    <a:pt x="76027" y="10386"/>
                  </a:lnTo>
                  <a:lnTo>
                    <a:pt x="124460" y="0"/>
                  </a:lnTo>
                  <a:lnTo>
                    <a:pt x="172892" y="10386"/>
                  </a:lnTo>
                  <a:lnTo>
                    <a:pt x="212455" y="38703"/>
                  </a:lnTo>
                  <a:lnTo>
                    <a:pt x="239135" y="80688"/>
                  </a:lnTo>
                  <a:lnTo>
                    <a:pt x="248920" y="132079"/>
                  </a:lnTo>
                  <a:lnTo>
                    <a:pt x="239135" y="183471"/>
                  </a:lnTo>
                  <a:lnTo>
                    <a:pt x="212455" y="225456"/>
                  </a:lnTo>
                  <a:lnTo>
                    <a:pt x="172892" y="253773"/>
                  </a:lnTo>
                  <a:lnTo>
                    <a:pt x="124460" y="264159"/>
                  </a:lnTo>
                  <a:lnTo>
                    <a:pt x="76027" y="253773"/>
                  </a:lnTo>
                  <a:lnTo>
                    <a:pt x="36464" y="225456"/>
                  </a:lnTo>
                  <a:lnTo>
                    <a:pt x="9784" y="183471"/>
                  </a:lnTo>
                  <a:lnTo>
                    <a:pt x="0" y="132079"/>
                  </a:lnTo>
                  <a:close/>
                </a:path>
              </a:pathLst>
            </a:custGeom>
            <a:ln w="279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180070" y="5233670"/>
              <a:ext cx="246379" cy="266700"/>
            </a:xfrm>
            <a:custGeom>
              <a:avLst/>
              <a:gdLst/>
              <a:ahLst/>
              <a:cxnLst/>
              <a:rect l="l" t="t" r="r" b="b"/>
              <a:pathLst>
                <a:path w="246379" h="266700">
                  <a:moveTo>
                    <a:pt x="123189" y="0"/>
                  </a:moveTo>
                  <a:lnTo>
                    <a:pt x="75223" y="10477"/>
                  </a:lnTo>
                  <a:lnTo>
                    <a:pt x="36068" y="39052"/>
                  </a:lnTo>
                  <a:lnTo>
                    <a:pt x="9675" y="81438"/>
                  </a:lnTo>
                  <a:lnTo>
                    <a:pt x="0" y="133349"/>
                  </a:lnTo>
                  <a:lnTo>
                    <a:pt x="9675" y="185261"/>
                  </a:lnTo>
                  <a:lnTo>
                    <a:pt x="36068" y="227647"/>
                  </a:lnTo>
                  <a:lnTo>
                    <a:pt x="75223" y="256222"/>
                  </a:lnTo>
                  <a:lnTo>
                    <a:pt x="123189" y="266699"/>
                  </a:lnTo>
                  <a:lnTo>
                    <a:pt x="171156" y="256222"/>
                  </a:lnTo>
                  <a:lnTo>
                    <a:pt x="210311" y="227647"/>
                  </a:lnTo>
                  <a:lnTo>
                    <a:pt x="236704" y="185261"/>
                  </a:lnTo>
                  <a:lnTo>
                    <a:pt x="246379" y="133349"/>
                  </a:lnTo>
                  <a:lnTo>
                    <a:pt x="236704" y="81438"/>
                  </a:lnTo>
                  <a:lnTo>
                    <a:pt x="210311" y="39052"/>
                  </a:lnTo>
                  <a:lnTo>
                    <a:pt x="171156" y="10477"/>
                  </a:lnTo>
                  <a:lnTo>
                    <a:pt x="12318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180070" y="5233670"/>
              <a:ext cx="246379" cy="266700"/>
            </a:xfrm>
            <a:custGeom>
              <a:avLst/>
              <a:gdLst/>
              <a:ahLst/>
              <a:cxnLst/>
              <a:rect l="l" t="t" r="r" b="b"/>
              <a:pathLst>
                <a:path w="246379" h="266700">
                  <a:moveTo>
                    <a:pt x="0" y="133349"/>
                  </a:moveTo>
                  <a:lnTo>
                    <a:pt x="9675" y="81438"/>
                  </a:lnTo>
                  <a:lnTo>
                    <a:pt x="36068" y="39052"/>
                  </a:lnTo>
                  <a:lnTo>
                    <a:pt x="75223" y="10477"/>
                  </a:lnTo>
                  <a:lnTo>
                    <a:pt x="123189" y="0"/>
                  </a:lnTo>
                  <a:lnTo>
                    <a:pt x="171156" y="10477"/>
                  </a:lnTo>
                  <a:lnTo>
                    <a:pt x="210311" y="39052"/>
                  </a:lnTo>
                  <a:lnTo>
                    <a:pt x="236704" y="81438"/>
                  </a:lnTo>
                  <a:lnTo>
                    <a:pt x="246379" y="133349"/>
                  </a:lnTo>
                  <a:lnTo>
                    <a:pt x="236704" y="185261"/>
                  </a:lnTo>
                  <a:lnTo>
                    <a:pt x="210311" y="227647"/>
                  </a:lnTo>
                  <a:lnTo>
                    <a:pt x="171156" y="256222"/>
                  </a:lnTo>
                  <a:lnTo>
                    <a:pt x="123189" y="266699"/>
                  </a:lnTo>
                  <a:lnTo>
                    <a:pt x="75223" y="256222"/>
                  </a:lnTo>
                  <a:lnTo>
                    <a:pt x="36068" y="227647"/>
                  </a:lnTo>
                  <a:lnTo>
                    <a:pt x="9675" y="185261"/>
                  </a:lnTo>
                  <a:lnTo>
                    <a:pt x="0" y="133349"/>
                  </a:lnTo>
                  <a:close/>
                </a:path>
              </a:pathLst>
            </a:custGeom>
            <a:ln w="2794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6282689" y="3600450"/>
              <a:ext cx="1886585" cy="21590"/>
            </a:xfrm>
            <a:custGeom>
              <a:avLst/>
              <a:gdLst/>
              <a:ahLst/>
              <a:cxnLst/>
              <a:rect l="l" t="t" r="r" b="b"/>
              <a:pathLst>
                <a:path w="1886584" h="21589">
                  <a:moveTo>
                    <a:pt x="1886331" y="0"/>
                  </a:moveTo>
                  <a:lnTo>
                    <a:pt x="0" y="21462"/>
                  </a:lnTo>
                </a:path>
              </a:pathLst>
            </a:custGeom>
            <a:ln w="635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390382" y="5232907"/>
              <a:ext cx="2329180" cy="190500"/>
            </a:xfrm>
            <a:custGeom>
              <a:avLst/>
              <a:gdLst/>
              <a:ahLst/>
              <a:cxnLst/>
              <a:rect l="l" t="t" r="r" b="b"/>
              <a:pathLst>
                <a:path w="2329179" h="190500">
                  <a:moveTo>
                    <a:pt x="2267964" y="62991"/>
                  </a:moveTo>
                  <a:lnTo>
                    <a:pt x="2169541" y="62991"/>
                  </a:lnTo>
                  <a:lnTo>
                    <a:pt x="2170557" y="126491"/>
                  </a:lnTo>
                  <a:lnTo>
                    <a:pt x="2138807" y="127001"/>
                  </a:lnTo>
                  <a:lnTo>
                    <a:pt x="2139823" y="190499"/>
                  </a:lnTo>
                  <a:lnTo>
                    <a:pt x="2328799" y="92201"/>
                  </a:lnTo>
                  <a:lnTo>
                    <a:pt x="2267964" y="62991"/>
                  </a:lnTo>
                  <a:close/>
                </a:path>
                <a:path w="2329179" h="190500">
                  <a:moveTo>
                    <a:pt x="2137791" y="63501"/>
                  </a:moveTo>
                  <a:lnTo>
                    <a:pt x="0" y="97789"/>
                  </a:lnTo>
                  <a:lnTo>
                    <a:pt x="1016" y="161289"/>
                  </a:lnTo>
                  <a:lnTo>
                    <a:pt x="2138807" y="127001"/>
                  </a:lnTo>
                  <a:lnTo>
                    <a:pt x="2137791" y="63501"/>
                  </a:lnTo>
                  <a:close/>
                </a:path>
                <a:path w="2329179" h="190500">
                  <a:moveTo>
                    <a:pt x="2169541" y="62991"/>
                  </a:moveTo>
                  <a:lnTo>
                    <a:pt x="2137791" y="63501"/>
                  </a:lnTo>
                  <a:lnTo>
                    <a:pt x="2138807" y="127001"/>
                  </a:lnTo>
                  <a:lnTo>
                    <a:pt x="2170557" y="126491"/>
                  </a:lnTo>
                  <a:lnTo>
                    <a:pt x="2169541" y="62991"/>
                  </a:lnTo>
                  <a:close/>
                </a:path>
                <a:path w="2329179" h="190500">
                  <a:moveTo>
                    <a:pt x="2136775" y="0"/>
                  </a:moveTo>
                  <a:lnTo>
                    <a:pt x="2137791" y="63501"/>
                  </a:lnTo>
                  <a:lnTo>
                    <a:pt x="2169541" y="62991"/>
                  </a:lnTo>
                  <a:lnTo>
                    <a:pt x="2267964" y="62991"/>
                  </a:lnTo>
                  <a:lnTo>
                    <a:pt x="2136775" y="0"/>
                  </a:lnTo>
                  <a:close/>
                </a:path>
              </a:pathLst>
            </a:custGeom>
            <a:solidFill>
              <a:srgbClr val="8063A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260777" y="8154828"/>
            <a:ext cx="1541145" cy="112723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indent="3810" algn="ctr">
              <a:spcBef>
                <a:spcPts val="150"/>
              </a:spcBef>
            </a:pPr>
            <a:r>
              <a:rPr spc="-15" dirty="0">
                <a:latin typeface="Arial MT"/>
                <a:cs typeface="Arial MT"/>
              </a:rPr>
              <a:t>Kajian Kebutuhan Pascabencana (JITUPASNA)</a:t>
            </a:r>
            <a:endParaRPr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66133" y="8132350"/>
            <a:ext cx="1541145" cy="140423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7620" algn="ctr">
              <a:spcBef>
                <a:spcPts val="150"/>
              </a:spcBef>
            </a:pPr>
            <a:r>
              <a:rPr spc="-15" dirty="0">
                <a:latin typeface="Arial MT"/>
                <a:cs typeface="Arial MT"/>
              </a:rPr>
              <a:t>Rencana </a:t>
            </a:r>
            <a:r>
              <a:rPr dirty="0">
                <a:latin typeface="Arial MT"/>
                <a:cs typeface="Arial MT"/>
              </a:rPr>
              <a:t>Rehabilitasi</a:t>
            </a:r>
            <a:r>
              <a:rPr spc="-120" dirty="0">
                <a:latin typeface="Arial MT"/>
                <a:cs typeface="Arial MT"/>
              </a:rPr>
              <a:t> </a:t>
            </a:r>
            <a:r>
              <a:rPr spc="-75" dirty="0">
                <a:latin typeface="Arial MT"/>
                <a:cs typeface="Arial MT"/>
              </a:rPr>
              <a:t>&amp; </a:t>
            </a:r>
            <a:r>
              <a:rPr spc="-15" dirty="0">
                <a:latin typeface="Arial MT"/>
                <a:cs typeface="Arial MT"/>
              </a:rPr>
              <a:t>Rekonstruksi Pascabencana (R3P)</a:t>
            </a:r>
            <a:endParaRPr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616439" y="7488935"/>
            <a:ext cx="668655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i="1" dirty="0">
                <a:latin typeface="Arial"/>
                <a:cs typeface="Arial"/>
              </a:rPr>
              <a:t>4</a:t>
            </a:r>
            <a:r>
              <a:rPr i="1" spc="-8" dirty="0">
                <a:latin typeface="Arial"/>
                <a:cs typeface="Arial"/>
              </a:rPr>
              <a:t> </a:t>
            </a:r>
            <a:r>
              <a:rPr i="1" spc="-38" dirty="0">
                <a:latin typeface="Arial"/>
                <a:cs typeface="Arial"/>
              </a:rPr>
              <a:t>mgg</a:t>
            </a:r>
            <a:endParaRPr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81398" y="7489031"/>
            <a:ext cx="912495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i="1" dirty="0">
                <a:latin typeface="Arial"/>
                <a:cs typeface="Arial"/>
              </a:rPr>
              <a:t>2</a:t>
            </a:r>
            <a:r>
              <a:rPr i="1" spc="-8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–</a:t>
            </a:r>
            <a:r>
              <a:rPr i="1" spc="-8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3</a:t>
            </a:r>
            <a:r>
              <a:rPr i="1" spc="-8" dirty="0">
                <a:latin typeface="Arial"/>
                <a:cs typeface="Arial"/>
              </a:rPr>
              <a:t> </a:t>
            </a:r>
            <a:r>
              <a:rPr i="1" spc="-38" dirty="0">
                <a:latin typeface="Arial"/>
                <a:cs typeface="Arial"/>
              </a:rPr>
              <a:t>bln</a:t>
            </a:r>
            <a:endParaRPr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333095" y="8242935"/>
            <a:ext cx="178689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>
                <a:latin typeface="Arial MT"/>
                <a:cs typeface="Arial MT"/>
              </a:rPr>
              <a:t>Implementasi</a:t>
            </a:r>
            <a:r>
              <a:rPr spc="-105" dirty="0">
                <a:latin typeface="Arial MT"/>
                <a:cs typeface="Arial MT"/>
              </a:rPr>
              <a:t> </a:t>
            </a:r>
            <a:r>
              <a:rPr spc="-38" dirty="0">
                <a:latin typeface="Arial MT"/>
                <a:cs typeface="Arial MT"/>
              </a:rPr>
              <a:t>RR</a:t>
            </a:r>
            <a:endParaRPr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414437" y="7488935"/>
            <a:ext cx="1042035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i="1" dirty="0">
                <a:latin typeface="Arial"/>
                <a:cs typeface="Arial"/>
              </a:rPr>
              <a:t>Max 3</a:t>
            </a:r>
            <a:r>
              <a:rPr i="1" spc="-8" dirty="0">
                <a:latin typeface="Arial"/>
                <a:cs typeface="Arial"/>
              </a:rPr>
              <a:t> </a:t>
            </a:r>
            <a:r>
              <a:rPr i="1" spc="-38" dirty="0">
                <a:latin typeface="Arial"/>
                <a:cs typeface="Arial"/>
              </a:rPr>
              <a:t>thn</a:t>
            </a:r>
            <a:endParaRPr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18272" y="5060060"/>
            <a:ext cx="3010853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2700" spc="-8" dirty="0"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0000"/>
                </a:solidFill>
                <a:latin typeface="Arial MT"/>
                <a:cs typeface="Arial MT"/>
              </a:rPr>
              <a:t>Recovery</a:t>
            </a:r>
            <a:r>
              <a:rPr sz="2700" spc="-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Arial MT"/>
                <a:cs typeface="Arial MT"/>
              </a:rPr>
              <a:t>Training</a:t>
            </a:r>
            <a:endParaRPr sz="2700" dirty="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26845" y="5998273"/>
            <a:ext cx="2807970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dirty="0">
                <a:solidFill>
                  <a:srgbClr val="FF0000"/>
                </a:solidFill>
                <a:latin typeface="Arial MT"/>
                <a:cs typeface="Arial MT"/>
              </a:rPr>
              <a:t>-</a:t>
            </a:r>
            <a:r>
              <a:rPr sz="27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0000"/>
                </a:solidFill>
                <a:latin typeface="Arial MT"/>
                <a:cs typeface="Arial MT"/>
              </a:rPr>
              <a:t>Data</a:t>
            </a:r>
            <a:r>
              <a:rPr sz="2700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0000"/>
                </a:solidFill>
                <a:latin typeface="Arial MT"/>
                <a:cs typeface="Arial MT"/>
              </a:rPr>
              <a:t>&amp;</a:t>
            </a:r>
            <a:r>
              <a:rPr sz="2700" spc="-15" dirty="0">
                <a:solidFill>
                  <a:srgbClr val="FF0000"/>
                </a:solidFill>
                <a:latin typeface="Arial MT"/>
                <a:cs typeface="Arial MT"/>
              </a:rPr>
              <a:t> Informasi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6196" y="237554"/>
            <a:ext cx="12010264" cy="1104900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-224788" y="-191120"/>
            <a:ext cx="12344400" cy="1277656"/>
          </a:xfrm>
          <a:prstGeom prst="rect">
            <a:avLst/>
          </a:prstGeom>
        </p:spPr>
        <p:txBody>
          <a:bodyPr vert="horz" wrap="square" lIns="0" tIns="594740" rIns="0" bIns="0" rtlCol="0" anchor="ctr">
            <a:spAutoFit/>
          </a:bodyPr>
          <a:lstStyle/>
          <a:p>
            <a:pPr marL="397193" algn="l">
              <a:spcBef>
                <a:spcPts val="150"/>
              </a:spcBef>
            </a:pPr>
            <a:r>
              <a:rPr lang="en-ID" b="1" dirty="0">
                <a:latin typeface="Arial"/>
                <a:cs typeface="Arial"/>
              </a:rPr>
              <a:t>KEBIJAKAN</a:t>
            </a:r>
            <a:r>
              <a:rPr lang="en-ID" b="1" spc="-38" dirty="0">
                <a:latin typeface="Arial"/>
                <a:cs typeface="Arial"/>
              </a:rPr>
              <a:t> </a:t>
            </a:r>
            <a:r>
              <a:rPr lang="en-ID" b="1" dirty="0">
                <a:latin typeface="Arial"/>
                <a:cs typeface="Arial"/>
              </a:rPr>
              <a:t>PEMULIHAN</a:t>
            </a:r>
            <a:r>
              <a:rPr lang="en-ID" b="1" spc="-23" dirty="0">
                <a:latin typeface="Arial"/>
                <a:cs typeface="Arial"/>
              </a:rPr>
              <a:t> </a:t>
            </a:r>
            <a:r>
              <a:rPr lang="en-ID" b="1" spc="-75" dirty="0">
                <a:latin typeface="Arial"/>
                <a:cs typeface="Arial"/>
              </a:rPr>
              <a:t>PASCA</a:t>
            </a:r>
            <a:r>
              <a:rPr lang="en-ID" b="1" spc="-240" dirty="0">
                <a:latin typeface="Arial"/>
                <a:cs typeface="Arial"/>
              </a:rPr>
              <a:t> </a:t>
            </a:r>
            <a:r>
              <a:rPr lang="en-ID" b="1" spc="-15" dirty="0">
                <a:latin typeface="Arial"/>
                <a:cs typeface="Arial"/>
              </a:rPr>
              <a:t>BENCANA</a:t>
            </a:r>
            <a:endParaRPr b="1" spc="-15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37091" y="9429175"/>
            <a:ext cx="6149340" cy="617477"/>
          </a:xfrm>
          <a:prstGeom prst="rect">
            <a:avLst/>
          </a:prstGeom>
          <a:solidFill>
            <a:srgbClr val="FFFFFF"/>
          </a:solidFill>
          <a:ln w="12700">
            <a:solidFill>
              <a:srgbClr val="4AACC5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395288" indent="-260033">
              <a:spcBef>
                <a:spcPts val="495"/>
              </a:spcBef>
              <a:buChar char="•"/>
              <a:tabLst>
                <a:tab pos="395288" algn="l"/>
              </a:tabLst>
            </a:pPr>
            <a:r>
              <a:rPr dirty="0">
                <a:latin typeface="Arial MT"/>
                <a:cs typeface="Arial MT"/>
              </a:rPr>
              <a:t>Hasil</a:t>
            </a:r>
            <a:r>
              <a:rPr spc="-127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A2R2</a:t>
            </a:r>
            <a:r>
              <a:rPr spc="-38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merupakan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dasar</a:t>
            </a:r>
            <a:r>
              <a:rPr spc="-38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perhitungan</a:t>
            </a:r>
            <a:r>
              <a:rPr spc="-8" dirty="0">
                <a:latin typeface="Arial MT"/>
                <a:cs typeface="Arial MT"/>
              </a:rPr>
              <a:t> </a:t>
            </a:r>
            <a:r>
              <a:rPr spc="-15" dirty="0">
                <a:latin typeface="Arial MT"/>
                <a:cs typeface="Arial MT"/>
              </a:rPr>
              <a:t>JITUPASNA</a:t>
            </a:r>
            <a:endParaRPr>
              <a:latin typeface="Arial MT"/>
              <a:cs typeface="Arial MT"/>
            </a:endParaRPr>
          </a:p>
          <a:p>
            <a:pPr marL="395288" indent="-260033">
              <a:buChar char="•"/>
              <a:tabLst>
                <a:tab pos="395288" algn="l"/>
              </a:tabLst>
            </a:pPr>
            <a:r>
              <a:rPr dirty="0">
                <a:latin typeface="Arial MT"/>
                <a:cs typeface="Arial MT"/>
              </a:rPr>
              <a:t>RPD</a:t>
            </a:r>
            <a:r>
              <a:rPr spc="-53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merupakan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bagian</a:t>
            </a:r>
            <a:r>
              <a:rPr spc="-53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dari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spc="-38" dirty="0">
                <a:latin typeface="Arial MT"/>
                <a:cs typeface="Arial MT"/>
              </a:rPr>
              <a:t>R3P</a:t>
            </a:r>
            <a:endParaRPr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620434" y="9003768"/>
            <a:ext cx="3831908" cy="112723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098" marR="7620" algn="ctr">
              <a:spcBef>
                <a:spcPts val="150"/>
              </a:spcBef>
            </a:pPr>
            <a:r>
              <a:rPr sz="2400" b="1" spc="83" dirty="0">
                <a:solidFill>
                  <a:srgbClr val="FF0000"/>
                </a:solidFill>
                <a:latin typeface="Georgia"/>
                <a:cs typeface="Georgia"/>
              </a:rPr>
              <a:t>BUILD</a:t>
            </a:r>
            <a:r>
              <a:rPr sz="2400" b="1" spc="113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BACK</a:t>
            </a:r>
            <a:r>
              <a:rPr sz="2400" b="1" spc="2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spc="53" dirty="0">
                <a:solidFill>
                  <a:srgbClr val="FF0000"/>
                </a:solidFill>
                <a:latin typeface="Georgia"/>
                <a:cs typeface="Georgia"/>
              </a:rPr>
              <a:t>BETTER, </a:t>
            </a:r>
            <a:r>
              <a:rPr sz="2400" b="1" spc="90" dirty="0">
                <a:solidFill>
                  <a:srgbClr val="FF0000"/>
                </a:solidFill>
                <a:latin typeface="Georgia"/>
                <a:cs typeface="Georgia"/>
              </a:rPr>
              <a:t>SAFER</a:t>
            </a:r>
            <a:r>
              <a:rPr sz="2400" b="1" spc="1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spc="-38" dirty="0">
                <a:solidFill>
                  <a:srgbClr val="FF0000"/>
                </a:solidFill>
                <a:latin typeface="Georgia"/>
                <a:cs typeface="Georgia"/>
              </a:rPr>
              <a:t>AND </a:t>
            </a:r>
            <a:r>
              <a:rPr sz="2400" b="1" spc="60" dirty="0">
                <a:solidFill>
                  <a:srgbClr val="FF0000"/>
                </a:solidFill>
                <a:latin typeface="Georgia"/>
                <a:cs typeface="Georgia"/>
              </a:rPr>
              <a:t>SUSTAINABLE</a:t>
            </a:r>
            <a:endParaRPr sz="2400" dirty="0">
              <a:latin typeface="Georgia"/>
              <a:cs typeface="Georgia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B25675-8F12-B137-B477-14133BF98927}"/>
              </a:ext>
            </a:extLst>
          </p:cNvPr>
          <p:cNvGrpSpPr/>
          <p:nvPr/>
        </p:nvGrpSpPr>
        <p:grpSpPr>
          <a:xfrm>
            <a:off x="12270106" y="90653"/>
            <a:ext cx="5867400" cy="799384"/>
            <a:chOff x="11734800" y="319222"/>
            <a:chExt cx="5867400" cy="799384"/>
          </a:xfrm>
        </p:grpSpPr>
        <p:pic>
          <p:nvPicPr>
            <p:cNvPr id="61" name="Google Shape;101;p14">
              <a:extLst>
                <a:ext uri="{FF2B5EF4-FFF2-40B4-BE49-F238E27FC236}">
                  <a16:creationId xmlns:a16="http://schemas.microsoft.com/office/drawing/2014/main" id="{7B50863F-6A8B-A770-D010-B5FEB014FDE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102;p14">
              <a:extLst>
                <a:ext uri="{FF2B5EF4-FFF2-40B4-BE49-F238E27FC236}">
                  <a16:creationId xmlns:a16="http://schemas.microsoft.com/office/drawing/2014/main" id="{2AAC4D29-5518-C384-FD24-09BE318BA63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CC3C8107-48A8-49A6-A9F8-4C10F7704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6" y="8718444"/>
            <a:ext cx="1511694" cy="1511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459772-4259-385E-A58C-2B52D850C3DF}"/>
              </a:ext>
            </a:extLst>
          </p:cNvPr>
          <p:cNvSpPr txBox="1">
            <a:spLocks/>
          </p:cNvSpPr>
          <p:nvPr/>
        </p:nvSpPr>
        <p:spPr>
          <a:xfrm>
            <a:off x="0" y="329187"/>
            <a:ext cx="4218039" cy="1338828"/>
          </a:xfrm>
          <a:prstGeom prst="rect">
            <a:avLst/>
          </a:prstGeom>
        </p:spPr>
        <p:txBody>
          <a:bodyPr/>
          <a:lstStyle>
            <a:lvl1pPr algn="l" defTabSz="9143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PENGERAHAN SUMBER DAYA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AF0D051-BA03-9180-2307-5CB4D6A0D6FE}"/>
              </a:ext>
            </a:extLst>
          </p:cNvPr>
          <p:cNvSpPr/>
          <p:nvPr/>
        </p:nvSpPr>
        <p:spPr>
          <a:xfrm>
            <a:off x="8122452" y="2407200"/>
            <a:ext cx="1981602" cy="19816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90" tIns="435390" rIns="435390" bIns="435390" numCol="1" spcCol="1270" anchor="ctr" anchorCtr="0">
            <a:noAutofit/>
          </a:bodyPr>
          <a:lstStyle/>
          <a:p>
            <a:pPr algn="ctr" defTabSz="266700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60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5" name="Minus 4">
            <a:extLst>
              <a:ext uri="{FF2B5EF4-FFF2-40B4-BE49-F238E27FC236}">
                <a16:creationId xmlns:a16="http://schemas.microsoft.com/office/drawing/2014/main" id="{2BBB728C-11F6-F777-0B6B-2F1CB86FDC59}"/>
              </a:ext>
            </a:extLst>
          </p:cNvPr>
          <p:cNvSpPr/>
          <p:nvPr/>
        </p:nvSpPr>
        <p:spPr>
          <a:xfrm rot="2160000">
            <a:off x="10041853" y="3930275"/>
            <a:ext cx="528536" cy="668792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5558" rIns="196254" bIns="165555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AB198D8-5358-2068-035A-16CBFCC9A80F}"/>
              </a:ext>
            </a:extLst>
          </p:cNvPr>
          <p:cNvSpPr/>
          <p:nvPr/>
        </p:nvSpPr>
        <p:spPr>
          <a:xfrm>
            <a:off x="10532388" y="4158120"/>
            <a:ext cx="1981602" cy="19816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90" tIns="435390" rIns="435390" bIns="435390" numCol="1" spcCol="1270" anchor="ctr" anchorCtr="0">
            <a:noAutofit/>
          </a:bodyPr>
          <a:lstStyle/>
          <a:p>
            <a:pPr algn="ctr" defTabSz="266700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60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06C62089-ED02-0EC7-2EA0-80F722A0FCF6}"/>
              </a:ext>
            </a:extLst>
          </p:cNvPr>
          <p:cNvSpPr/>
          <p:nvPr/>
        </p:nvSpPr>
        <p:spPr>
          <a:xfrm rot="17280000">
            <a:off x="10803287" y="6216826"/>
            <a:ext cx="528536" cy="668795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54" tIns="165558" rIns="0" bIns="165558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B810EC9-9F2C-B49C-43BA-0473D8329340}"/>
              </a:ext>
            </a:extLst>
          </p:cNvPr>
          <p:cNvSpPr/>
          <p:nvPr/>
        </p:nvSpPr>
        <p:spPr>
          <a:xfrm>
            <a:off x="9611877" y="6991173"/>
            <a:ext cx="1981602" cy="19816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90" tIns="435390" rIns="435390" bIns="435390" numCol="1" spcCol="1270" anchor="ctr" anchorCtr="0">
            <a:noAutofit/>
          </a:bodyPr>
          <a:lstStyle/>
          <a:p>
            <a:pPr algn="ctr" defTabSz="266700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60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9" name="Minus 8">
            <a:extLst>
              <a:ext uri="{FF2B5EF4-FFF2-40B4-BE49-F238E27FC236}">
                <a16:creationId xmlns:a16="http://schemas.microsoft.com/office/drawing/2014/main" id="{2FBDA9FC-5E4D-E9FA-3D47-2C78BCDC9916}"/>
              </a:ext>
            </a:extLst>
          </p:cNvPr>
          <p:cNvSpPr/>
          <p:nvPr/>
        </p:nvSpPr>
        <p:spPr>
          <a:xfrm>
            <a:off x="8863942" y="7647575"/>
            <a:ext cx="528539" cy="668795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56" tIns="165558" rIns="3" bIns="165558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F6885F8-3587-227C-1A78-86A5786291A7}"/>
              </a:ext>
            </a:extLst>
          </p:cNvPr>
          <p:cNvSpPr/>
          <p:nvPr/>
        </p:nvSpPr>
        <p:spPr>
          <a:xfrm>
            <a:off x="6633029" y="6991173"/>
            <a:ext cx="1981602" cy="19816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90" tIns="435390" rIns="435390" bIns="435390" numCol="1" spcCol="1270" anchor="ctr" anchorCtr="0">
            <a:noAutofit/>
          </a:bodyPr>
          <a:lstStyle/>
          <a:p>
            <a:pPr algn="ctr" defTabSz="266700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60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1" name="Minus 10">
            <a:extLst>
              <a:ext uri="{FF2B5EF4-FFF2-40B4-BE49-F238E27FC236}">
                <a16:creationId xmlns:a16="http://schemas.microsoft.com/office/drawing/2014/main" id="{82A18869-1526-0044-1936-8EB4AEBEFFFC}"/>
              </a:ext>
            </a:extLst>
          </p:cNvPr>
          <p:cNvSpPr/>
          <p:nvPr/>
        </p:nvSpPr>
        <p:spPr>
          <a:xfrm rot="4320000">
            <a:off x="6903929" y="6245279"/>
            <a:ext cx="528539" cy="668795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56" tIns="165558" rIns="0" bIns="165558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799D849-3349-E156-59AF-2F6BA1D8BAC1}"/>
              </a:ext>
            </a:extLst>
          </p:cNvPr>
          <p:cNvSpPr/>
          <p:nvPr/>
        </p:nvSpPr>
        <p:spPr>
          <a:xfrm>
            <a:off x="5712513" y="4158120"/>
            <a:ext cx="1981602" cy="19816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90" tIns="435390" rIns="435390" bIns="435390" numCol="1" spcCol="1270" anchor="ctr" anchorCtr="0">
            <a:noAutofit/>
          </a:bodyPr>
          <a:lstStyle/>
          <a:p>
            <a:pPr algn="ctr" defTabSz="266700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60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3" name="Minus 12">
            <a:extLst>
              <a:ext uri="{FF2B5EF4-FFF2-40B4-BE49-F238E27FC236}">
                <a16:creationId xmlns:a16="http://schemas.microsoft.com/office/drawing/2014/main" id="{3BA9B998-04E9-E8BF-81ED-057D41B4547D}"/>
              </a:ext>
            </a:extLst>
          </p:cNvPr>
          <p:cNvSpPr/>
          <p:nvPr/>
        </p:nvSpPr>
        <p:spPr>
          <a:xfrm rot="19440000">
            <a:off x="7631917" y="3947857"/>
            <a:ext cx="528536" cy="668792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3" tIns="165555" rIns="196256" bIns="165558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EF79196-E75B-2D51-3463-C10DD38B9F33}"/>
              </a:ext>
            </a:extLst>
          </p:cNvPr>
          <p:cNvSpPr/>
          <p:nvPr/>
        </p:nvSpPr>
        <p:spPr>
          <a:xfrm>
            <a:off x="8122452" y="4907399"/>
            <a:ext cx="1981602" cy="19816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90" tIns="435390" rIns="435390" bIns="435390" numCol="1" spcCol="1270" anchor="ctr" anchorCtr="0">
            <a:noAutofit/>
          </a:bodyPr>
          <a:lstStyle/>
          <a:p>
            <a:pPr algn="ctr" defTabSz="2667002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ko-KR" altLang="en-US" sz="60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89B158F0-8FDA-13D0-0B17-0450A007EBB4}"/>
              </a:ext>
            </a:extLst>
          </p:cNvPr>
          <p:cNvSpPr/>
          <p:nvPr/>
        </p:nvSpPr>
        <p:spPr>
          <a:xfrm rot="18900000" flipH="1">
            <a:off x="10423414" y="7600515"/>
            <a:ext cx="488897" cy="87649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2" latinLnBrk="1">
              <a:defRPr/>
            </a:pPr>
            <a:endParaRPr lang="ko-KR" altLang="en-US" sz="36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43C897D6-2C97-D641-B588-4D400F78AA0D}"/>
              </a:ext>
            </a:extLst>
          </p:cNvPr>
          <p:cNvSpPr/>
          <p:nvPr/>
        </p:nvSpPr>
        <p:spPr>
          <a:xfrm rot="5400000" flipH="1">
            <a:off x="11137391" y="4719046"/>
            <a:ext cx="709506" cy="76801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2" latinLnBrk="1">
              <a:defRPr/>
            </a:pPr>
            <a:endParaRPr lang="ko-KR" altLang="en-US" sz="36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7" name="Round Same Side Corner Rectangle 6">
            <a:extLst>
              <a:ext uri="{FF2B5EF4-FFF2-40B4-BE49-F238E27FC236}">
                <a16:creationId xmlns:a16="http://schemas.microsoft.com/office/drawing/2014/main" id="{37B44D39-48FA-3727-7269-6D94B8F9C16A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9034559" y="3029963"/>
            <a:ext cx="218888" cy="87755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2" latinLnBrk="1">
              <a:defRPr/>
            </a:pPr>
            <a:endParaRPr lang="ko-KR" altLang="en-US" sz="36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F0CA90-97F2-0295-5D31-DC0D3A1CA0F5}"/>
              </a:ext>
            </a:extLst>
          </p:cNvPr>
          <p:cNvSpPr txBox="1"/>
          <p:nvPr/>
        </p:nvSpPr>
        <p:spPr>
          <a:xfrm>
            <a:off x="3011331" y="4140891"/>
            <a:ext cx="235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2" latinLnBrk="1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1. </a:t>
            </a:r>
            <a:r>
              <a:rPr lang="en-US" altLang="ko-KR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Pemerintah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1762B2-EFF0-51A4-141F-33EA9FF55031}"/>
              </a:ext>
            </a:extLst>
          </p:cNvPr>
          <p:cNvSpPr txBox="1"/>
          <p:nvPr/>
        </p:nvSpPr>
        <p:spPr>
          <a:xfrm>
            <a:off x="7660746" y="536936"/>
            <a:ext cx="260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2" latinLnBrk="1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5. Media Massa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CA6EA7-282A-1A32-2E54-34A2C0C910ED}"/>
              </a:ext>
            </a:extLst>
          </p:cNvPr>
          <p:cNvSpPr txBox="1"/>
          <p:nvPr/>
        </p:nvSpPr>
        <p:spPr>
          <a:xfrm>
            <a:off x="12732665" y="4095473"/>
            <a:ext cx="2287942" cy="46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2" latinLnBrk="1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4. </a:t>
            </a:r>
            <a:r>
              <a:rPr lang="en-US" altLang="ko-KR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Akademisi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A242D-C08E-57B6-01B9-A0BE11F9DACA}"/>
              </a:ext>
            </a:extLst>
          </p:cNvPr>
          <p:cNvSpPr txBox="1"/>
          <p:nvPr/>
        </p:nvSpPr>
        <p:spPr>
          <a:xfrm>
            <a:off x="11876155" y="7728055"/>
            <a:ext cx="464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2" latinLnBrk="1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3. Dunia Usaha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7E82F6-2A06-11C7-6AEA-46417BDE98B1}"/>
              </a:ext>
            </a:extLst>
          </p:cNvPr>
          <p:cNvSpPr txBox="1"/>
          <p:nvPr/>
        </p:nvSpPr>
        <p:spPr>
          <a:xfrm>
            <a:off x="3994874" y="7851485"/>
            <a:ext cx="231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2" latinLnBrk="1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2. Masyarakat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3" name="Block Arc 14">
            <a:extLst>
              <a:ext uri="{FF2B5EF4-FFF2-40B4-BE49-F238E27FC236}">
                <a16:creationId xmlns:a16="http://schemas.microsoft.com/office/drawing/2014/main" id="{158C4EED-3A19-C15B-6E40-C49C74035583}"/>
              </a:ext>
            </a:extLst>
          </p:cNvPr>
          <p:cNvSpPr/>
          <p:nvPr/>
        </p:nvSpPr>
        <p:spPr>
          <a:xfrm rot="16200000">
            <a:off x="8610261" y="5360894"/>
            <a:ext cx="1037790" cy="10384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828802" latinLnBrk="1">
              <a:defRPr/>
            </a:pPr>
            <a:endParaRPr lang="ko-KR" altLang="en-US" sz="36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5123DBF8-2942-53E8-F0FC-95EC01A11970}"/>
              </a:ext>
            </a:extLst>
          </p:cNvPr>
          <p:cNvSpPr/>
          <p:nvPr/>
        </p:nvSpPr>
        <p:spPr>
          <a:xfrm>
            <a:off x="7293215" y="7616022"/>
            <a:ext cx="264690" cy="69712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33">
              <a:defRPr/>
            </a:pPr>
            <a:endParaRPr lang="ko-KR" altLang="en-US" sz="2702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5" name="Round Same Side Corner Rectangle 20">
            <a:extLst>
              <a:ext uri="{FF2B5EF4-FFF2-40B4-BE49-F238E27FC236}">
                <a16:creationId xmlns:a16="http://schemas.microsoft.com/office/drawing/2014/main" id="{7F5932F2-53CA-D909-A5FA-8D02E395EB6B}"/>
              </a:ext>
            </a:extLst>
          </p:cNvPr>
          <p:cNvSpPr/>
          <p:nvPr/>
        </p:nvSpPr>
        <p:spPr>
          <a:xfrm rot="10800000">
            <a:off x="7578553" y="7612802"/>
            <a:ext cx="329819" cy="703568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33">
              <a:defRPr/>
            </a:pPr>
            <a:endParaRPr lang="ko-KR" altLang="en-US" sz="2702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25795921-F833-39A7-40F1-4B41D74D4574}"/>
              </a:ext>
            </a:extLst>
          </p:cNvPr>
          <p:cNvSpPr/>
          <p:nvPr/>
        </p:nvSpPr>
        <p:spPr>
          <a:xfrm>
            <a:off x="6354274" y="4798600"/>
            <a:ext cx="680078" cy="5898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2" rIns="137160" bIns="685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33">
              <a:defRPr/>
            </a:pPr>
            <a:endParaRPr lang="ko-KR" altLang="en-US" sz="2702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7D6F0-BF8E-A201-1570-19DCC7B95108}"/>
              </a:ext>
            </a:extLst>
          </p:cNvPr>
          <p:cNvSpPr txBox="1"/>
          <p:nvPr/>
        </p:nvSpPr>
        <p:spPr>
          <a:xfrm>
            <a:off x="2734916" y="4708118"/>
            <a:ext cx="32100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Dinas-</a:t>
            </a:r>
            <a:r>
              <a:rPr lang="en-US" sz="2700" dirty="0" err="1"/>
              <a:t>dinas</a:t>
            </a:r>
            <a:r>
              <a:rPr lang="en-US" sz="2700" dirty="0"/>
              <a:t> </a:t>
            </a:r>
            <a:r>
              <a:rPr lang="en-US" sz="2700" dirty="0" err="1"/>
              <a:t>terkait</a:t>
            </a:r>
            <a:r>
              <a:rPr lang="en-US" sz="2700" dirty="0"/>
              <a:t>, </a:t>
            </a:r>
            <a:r>
              <a:rPr lang="en-US" sz="2700" dirty="0" err="1"/>
              <a:t>penggunaan</a:t>
            </a:r>
            <a:r>
              <a:rPr lang="en-US" sz="2700" dirty="0"/>
              <a:t> APBN/APBD</a:t>
            </a:r>
            <a:endParaRPr lang="en-ID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B274FA-346A-D0C0-15D9-32E17C11DD0F}"/>
              </a:ext>
            </a:extLst>
          </p:cNvPr>
          <p:cNvSpPr txBox="1"/>
          <p:nvPr/>
        </p:nvSpPr>
        <p:spPr>
          <a:xfrm>
            <a:off x="7354766" y="974060"/>
            <a:ext cx="3118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Pers, media </a:t>
            </a:r>
            <a:r>
              <a:rPr lang="en-US" sz="2400" dirty="0" err="1"/>
              <a:t>pemberitaan</a:t>
            </a:r>
            <a:r>
              <a:rPr lang="en-US" sz="2400" dirty="0"/>
              <a:t>, </a:t>
            </a:r>
            <a:r>
              <a:rPr lang="en-US" sz="2400" dirty="0" err="1"/>
              <a:t>sosial</a:t>
            </a:r>
            <a:r>
              <a:rPr lang="en-US" sz="2400" dirty="0"/>
              <a:t> media, </a:t>
            </a:r>
            <a:r>
              <a:rPr lang="en-US" sz="2400" dirty="0" err="1"/>
              <a:t>dll</a:t>
            </a:r>
            <a:endParaRPr lang="en-ID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81F0DA-D7AE-3177-F937-C679D098F9F2}"/>
              </a:ext>
            </a:extLst>
          </p:cNvPr>
          <p:cNvSpPr txBox="1"/>
          <p:nvPr/>
        </p:nvSpPr>
        <p:spPr>
          <a:xfrm>
            <a:off x="12767078" y="4513627"/>
            <a:ext cx="22879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Kajian, </a:t>
            </a:r>
            <a:r>
              <a:rPr lang="en-US" sz="2700" dirty="0" err="1"/>
              <a:t>penelitian</a:t>
            </a:r>
            <a:r>
              <a:rPr lang="en-US" sz="2700" dirty="0"/>
              <a:t> dan </a:t>
            </a:r>
            <a:r>
              <a:rPr lang="en-US" sz="2700" dirty="0" err="1"/>
              <a:t>pengabdian</a:t>
            </a:r>
            <a:endParaRPr lang="en-ID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8CDF56-9764-6651-FAFE-70E8CE89C9A0}"/>
              </a:ext>
            </a:extLst>
          </p:cNvPr>
          <p:cNvSpPr txBox="1"/>
          <p:nvPr/>
        </p:nvSpPr>
        <p:spPr>
          <a:xfrm>
            <a:off x="11559435" y="8177330"/>
            <a:ext cx="3668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Swasta</a:t>
            </a:r>
            <a:r>
              <a:rPr lang="en-US" sz="2700" dirty="0"/>
              <a:t>, BUMN, BUMD, CSR </a:t>
            </a:r>
            <a:r>
              <a:rPr lang="en-US" sz="2700" dirty="0" err="1"/>
              <a:t>dalam</a:t>
            </a:r>
            <a:r>
              <a:rPr lang="en-US" sz="2700" dirty="0"/>
              <a:t> </a:t>
            </a:r>
            <a:r>
              <a:rPr lang="en-US" sz="2700" dirty="0" err="1"/>
              <a:t>bentuk</a:t>
            </a:r>
            <a:r>
              <a:rPr lang="en-US" sz="2700" dirty="0"/>
              <a:t> </a:t>
            </a:r>
            <a:r>
              <a:rPr lang="en-US" sz="2700" dirty="0" err="1"/>
              <a:t>bantuan</a:t>
            </a:r>
            <a:r>
              <a:rPr lang="en-US" sz="2700" dirty="0"/>
              <a:t> dana, </a:t>
            </a:r>
            <a:r>
              <a:rPr lang="en-US" sz="2700" dirty="0" err="1"/>
              <a:t>logistik</a:t>
            </a:r>
            <a:r>
              <a:rPr lang="en-US" sz="2700" dirty="0"/>
              <a:t> </a:t>
            </a:r>
            <a:r>
              <a:rPr lang="en-US" sz="2700" dirty="0" err="1"/>
              <a:t>maupun</a:t>
            </a:r>
            <a:r>
              <a:rPr lang="en-US" sz="2700" dirty="0"/>
              <a:t> SDM</a:t>
            </a:r>
            <a:endParaRPr lang="en-ID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54B26A-4561-AEA4-A4AC-24B3BC7FD8AA}"/>
              </a:ext>
            </a:extLst>
          </p:cNvPr>
          <p:cNvSpPr txBox="1"/>
          <p:nvPr/>
        </p:nvSpPr>
        <p:spPr>
          <a:xfrm>
            <a:off x="4031700" y="8373564"/>
            <a:ext cx="2682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NGO, </a:t>
            </a:r>
            <a:r>
              <a:rPr lang="en-US" sz="2700" dirty="0" err="1"/>
              <a:t>relawan</a:t>
            </a:r>
            <a:r>
              <a:rPr lang="en-US" sz="2700" dirty="0"/>
              <a:t>, </a:t>
            </a:r>
            <a:r>
              <a:rPr lang="en-US" sz="2700" dirty="0" err="1"/>
              <a:t>dll</a:t>
            </a:r>
            <a:endParaRPr lang="en-ID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D8E7AA-81CF-BECC-BA5E-930A44FEF47E}"/>
              </a:ext>
            </a:extLst>
          </p:cNvPr>
          <p:cNvSpPr txBox="1"/>
          <p:nvPr/>
        </p:nvSpPr>
        <p:spPr>
          <a:xfrm>
            <a:off x="7827294" y="4557072"/>
            <a:ext cx="271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2" latinLnBrk="1">
              <a:defRPr/>
            </a:pPr>
            <a:r>
              <a: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PENTAHELIX</a:t>
            </a:r>
            <a:endParaRPr lang="ko-KR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E9AD96-6CCB-36A2-CC83-3D3F6E278936}"/>
              </a:ext>
            </a:extLst>
          </p:cNvPr>
          <p:cNvGrpSpPr/>
          <p:nvPr/>
        </p:nvGrpSpPr>
        <p:grpSpPr>
          <a:xfrm>
            <a:off x="12121320" y="199883"/>
            <a:ext cx="5867400" cy="799384"/>
            <a:chOff x="11734800" y="319222"/>
            <a:chExt cx="5867400" cy="799384"/>
          </a:xfrm>
        </p:grpSpPr>
        <p:pic>
          <p:nvPicPr>
            <p:cNvPr id="34" name="Google Shape;101;p14">
              <a:extLst>
                <a:ext uri="{FF2B5EF4-FFF2-40B4-BE49-F238E27FC236}">
                  <a16:creationId xmlns:a16="http://schemas.microsoft.com/office/drawing/2014/main" id="{6A67135F-ED0F-86AC-2DC9-5ADD4D5A674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80376" y="319222"/>
              <a:ext cx="2621824" cy="51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4">
              <a:extLst>
                <a:ext uri="{FF2B5EF4-FFF2-40B4-BE49-F238E27FC236}">
                  <a16:creationId xmlns:a16="http://schemas.microsoft.com/office/drawing/2014/main" id="{003C060B-015D-0AC6-62AF-7A8208F41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7211"/>
            <a:stretch/>
          </p:blipFill>
          <p:spPr>
            <a:xfrm>
              <a:off x="11734800" y="323297"/>
              <a:ext cx="3078048" cy="79530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7B17CD-D60F-7B5A-3C81-AC20D217A5E3}"/>
              </a:ext>
            </a:extLst>
          </p:cNvPr>
          <p:cNvCxnSpPr>
            <a:cxnSpLocks/>
          </p:cNvCxnSpPr>
          <p:nvPr/>
        </p:nvCxnSpPr>
        <p:spPr>
          <a:xfrm>
            <a:off x="609600" y="1562100"/>
            <a:ext cx="3422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1A23D6A9-1B1A-424A-E9D8-CDAB7DD3D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8596193"/>
            <a:ext cx="1511694" cy="15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BFDD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6315549" y="677272"/>
            <a:ext cx="1452071" cy="1457537"/>
          </a:xfrm>
          <a:custGeom>
            <a:avLst/>
            <a:gdLst/>
            <a:ahLst/>
            <a:cxnLst/>
            <a:rect l="l" t="t" r="r" b="b"/>
            <a:pathLst>
              <a:path w="1452071" h="1457537">
                <a:moveTo>
                  <a:pt x="0" y="0"/>
                </a:moveTo>
                <a:lnTo>
                  <a:pt x="1452072" y="0"/>
                </a:lnTo>
                <a:lnTo>
                  <a:pt x="1452072" y="1457537"/>
                </a:lnTo>
                <a:lnTo>
                  <a:pt x="0" y="1457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55294" y="2275495"/>
            <a:ext cx="713130" cy="713130"/>
          </a:xfrm>
          <a:custGeom>
            <a:avLst/>
            <a:gdLst/>
            <a:ahLst/>
            <a:cxnLst/>
            <a:rect l="l" t="t" r="r" b="b"/>
            <a:pathLst>
              <a:path w="713130" h="713130">
                <a:moveTo>
                  <a:pt x="0" y="0"/>
                </a:moveTo>
                <a:lnTo>
                  <a:pt x="713131" y="0"/>
                </a:lnTo>
                <a:lnTo>
                  <a:pt x="713131" y="713130"/>
                </a:lnTo>
                <a:lnTo>
                  <a:pt x="0" y="713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546230" y="6885480"/>
            <a:ext cx="3984149" cy="3984149"/>
          </a:xfrm>
          <a:custGeom>
            <a:avLst/>
            <a:gdLst/>
            <a:ahLst/>
            <a:cxnLst/>
            <a:rect l="l" t="t" r="r" b="b"/>
            <a:pathLst>
              <a:path w="3984149" h="3984149">
                <a:moveTo>
                  <a:pt x="0" y="0"/>
                </a:moveTo>
                <a:lnTo>
                  <a:pt x="3984149" y="0"/>
                </a:lnTo>
                <a:lnTo>
                  <a:pt x="3984149" y="3984148"/>
                </a:lnTo>
                <a:lnTo>
                  <a:pt x="0" y="3984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86928" y="7590541"/>
            <a:ext cx="1909190" cy="1546444"/>
          </a:xfrm>
          <a:custGeom>
            <a:avLst/>
            <a:gdLst/>
            <a:ahLst/>
            <a:cxnLst/>
            <a:rect l="l" t="t" r="r" b="b"/>
            <a:pathLst>
              <a:path w="1909190" h="1546444">
                <a:moveTo>
                  <a:pt x="0" y="0"/>
                </a:moveTo>
                <a:lnTo>
                  <a:pt x="1909190" y="0"/>
                </a:lnTo>
                <a:lnTo>
                  <a:pt x="1909190" y="1546444"/>
                </a:lnTo>
                <a:lnTo>
                  <a:pt x="0" y="15464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745693" y="3327717"/>
            <a:ext cx="879661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JITUPASNA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32706" y="4807267"/>
            <a:ext cx="12822589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Pengkajian</a:t>
            </a:r>
            <a:r>
              <a:rPr lang="en-US" sz="4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Kebutuhan</a:t>
            </a:r>
            <a:r>
              <a:rPr lang="en-US" sz="4800" b="1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Pascabencana</a:t>
            </a:r>
            <a:endParaRPr lang="en-US" sz="4800" b="1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953</Words>
  <Application>Microsoft Office PowerPoint</Application>
  <PresentationFormat>Custom</PresentationFormat>
  <Paragraphs>244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Abadi</vt:lpstr>
      <vt:lpstr>Glacial Indifference Bold</vt:lpstr>
      <vt:lpstr>Century Gothic</vt:lpstr>
      <vt:lpstr>Calibri Light</vt:lpstr>
      <vt:lpstr>Times New Roman</vt:lpstr>
      <vt:lpstr>Malgun Gothic</vt:lpstr>
      <vt:lpstr>Berlin Sans FB</vt:lpstr>
      <vt:lpstr>Glacial Indifference</vt:lpstr>
      <vt:lpstr>Arial MT</vt:lpstr>
      <vt:lpstr>Arial</vt:lpstr>
      <vt:lpstr>Cambria</vt:lpstr>
      <vt:lpstr>Georgia</vt:lpstr>
      <vt:lpstr>Wingdings</vt:lpstr>
      <vt:lpstr>Calibri</vt:lpstr>
      <vt:lpstr>Arial Black</vt:lpstr>
      <vt:lpstr>Office Theme</vt:lpstr>
      <vt:lpstr>PowerPoint Presentation</vt:lpstr>
      <vt:lpstr>M. SOLICHIN, S.KM., S.Kep, Ners, MM</vt:lpstr>
      <vt:lpstr>PowerPoint Presentation</vt:lpstr>
      <vt:lpstr>PowerPoint Presentation</vt:lpstr>
      <vt:lpstr>PowerPoint Presentation</vt:lpstr>
      <vt:lpstr>PowerPoint Presentation</vt:lpstr>
      <vt:lpstr>KEBIJAKAN PEMULIHAN PASCA BENCANA</vt:lpstr>
      <vt:lpstr>PowerPoint Presentation</vt:lpstr>
      <vt:lpstr>PowerPoint Presentation</vt:lpstr>
      <vt:lpstr>EVOLUSI METODOLOGI</vt:lpstr>
      <vt:lpstr>PowerPoint Presentation</vt:lpstr>
      <vt:lpstr>KOMPONEN JITUPASNA</vt:lpstr>
      <vt:lpstr>PowerPoint Presentation</vt:lpstr>
      <vt:lpstr>Yukkss</vt:lpstr>
      <vt:lpstr>PowerPoint Presentation</vt:lpstr>
      <vt:lpstr>PENGKAJIAN AKIBAT BENCANA</vt:lpstr>
      <vt:lpstr>PowerPoint Presentation</vt:lpstr>
      <vt:lpstr>PENGKAJIAN AKIBAT BENCANA</vt:lpstr>
      <vt:lpstr>PowerPoint Presentation</vt:lpstr>
      <vt:lpstr>PENGKAJIAN AKIBAT BENCANA</vt:lpstr>
      <vt:lpstr>PowerPoint Presentation</vt:lpstr>
      <vt:lpstr>PENGKAJIAN AKIBAT BENCANA</vt:lpstr>
      <vt:lpstr>PowerPoint Presentation</vt:lpstr>
      <vt:lpstr>PENGKAJIAN AKIBAT BENCANA</vt:lpstr>
      <vt:lpstr>RUANG LINGKUP JITUPASNA</vt:lpstr>
      <vt:lpstr>TAHAPAN PELAKSANAAN JITUPASNA :</vt:lpstr>
      <vt:lpstr>RUMUS Penilaian Akibat Bencana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minimalis formal seminar proposal presentasi</dc:title>
  <dc:creator>Asus</dc:creator>
  <cp:lastModifiedBy>abdul kharis</cp:lastModifiedBy>
  <cp:revision>42</cp:revision>
  <dcterms:created xsi:type="dcterms:W3CDTF">2006-08-16T00:00:00Z</dcterms:created>
  <dcterms:modified xsi:type="dcterms:W3CDTF">2025-02-16T16:36:20Z</dcterms:modified>
  <dc:identifier>DAGLcrbN0DA</dc:identifier>
</cp:coreProperties>
</file>